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8" r:id="rId2"/>
    <p:sldId id="259" r:id="rId3"/>
    <p:sldId id="260" r:id="rId4"/>
    <p:sldId id="261" r:id="rId5"/>
    <p:sldId id="262" r:id="rId6"/>
    <p:sldId id="273" r:id="rId7"/>
    <p:sldId id="264" r:id="rId8"/>
    <p:sldId id="265" r:id="rId9"/>
    <p:sldId id="266" r:id="rId10"/>
    <p:sldId id="269" r:id="rId11"/>
    <p:sldId id="270" r:id="rId12"/>
    <p:sldId id="271" r:id="rId13"/>
    <p:sldId id="263" r:id="rId14"/>
    <p:sldId id="267" r:id="rId15"/>
    <p:sldId id="272"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4660"/>
  </p:normalViewPr>
  <p:slideViewPr>
    <p:cSldViewPr snapToGrid="0">
      <p:cViewPr>
        <p:scale>
          <a:sx n="100" d="100"/>
          <a:sy n="100" d="100"/>
        </p:scale>
        <p:origin x="-78"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A2020-A487-468C-A4D7-D526490B800C}" type="doc">
      <dgm:prSet loTypeId="urn:microsoft.com/office/officeart/2005/8/layout/hierarchy3" loCatId="hierarchy" qsTypeId="urn:microsoft.com/office/officeart/2005/8/quickstyle/simple5" qsCatId="simple" csTypeId="urn:microsoft.com/office/officeart/2005/8/colors/accent3_2" csCatId="accent3"/>
      <dgm:spPr/>
      <dgm:t>
        <a:bodyPr/>
        <a:lstStyle/>
        <a:p>
          <a:endParaRPr lang="en-US"/>
        </a:p>
      </dgm:t>
    </dgm:pt>
    <dgm:pt modelId="{5AD88FDA-A7B0-4AF3-A2B7-761C78BA1ABA}">
      <dgm:prSet/>
      <dgm:spPr/>
      <dgm:t>
        <a:bodyPr/>
        <a:lstStyle/>
        <a:p>
          <a:r>
            <a:rPr lang="en-US"/>
            <a:t>314 Students</a:t>
          </a:r>
        </a:p>
      </dgm:t>
    </dgm:pt>
    <dgm:pt modelId="{FD4B157E-53B0-4108-AA5A-5EF47ED186E6}" type="parTrans" cxnId="{BA9096E1-6C42-46DE-B450-899697855D56}">
      <dgm:prSet/>
      <dgm:spPr/>
      <dgm:t>
        <a:bodyPr/>
        <a:lstStyle/>
        <a:p>
          <a:endParaRPr lang="en-US"/>
        </a:p>
      </dgm:t>
    </dgm:pt>
    <dgm:pt modelId="{CE183700-CB99-4F0F-86E3-8A97050EEC37}" type="sibTrans" cxnId="{BA9096E1-6C42-46DE-B450-899697855D56}">
      <dgm:prSet/>
      <dgm:spPr/>
      <dgm:t>
        <a:bodyPr/>
        <a:lstStyle/>
        <a:p>
          <a:endParaRPr lang="en-US"/>
        </a:p>
      </dgm:t>
    </dgm:pt>
    <dgm:pt modelId="{CD9035EB-A102-44BD-996E-8952D66F0A41}">
      <dgm:prSet/>
      <dgm:spPr/>
      <dgm:t>
        <a:bodyPr/>
        <a:lstStyle/>
        <a:p>
          <a:r>
            <a:rPr lang="en-US"/>
            <a:t>In-boundary 70% / Out-of boundary 30%</a:t>
          </a:r>
        </a:p>
      </dgm:t>
    </dgm:pt>
    <dgm:pt modelId="{AB888D79-3B90-47A7-8948-901073BD0D9B}" type="parTrans" cxnId="{CE6516E0-71E4-4FDD-A970-C89B3C1A35C8}">
      <dgm:prSet/>
      <dgm:spPr/>
      <dgm:t>
        <a:bodyPr/>
        <a:lstStyle/>
        <a:p>
          <a:endParaRPr lang="en-US"/>
        </a:p>
      </dgm:t>
    </dgm:pt>
    <dgm:pt modelId="{44542914-14EB-47EB-9DFC-D4C10D04929C}" type="sibTrans" cxnId="{CE6516E0-71E4-4FDD-A970-C89B3C1A35C8}">
      <dgm:prSet/>
      <dgm:spPr/>
      <dgm:t>
        <a:bodyPr/>
        <a:lstStyle/>
        <a:p>
          <a:endParaRPr lang="en-US"/>
        </a:p>
      </dgm:t>
    </dgm:pt>
    <dgm:pt modelId="{9AAFC156-108C-4153-8DB8-7F6CF46E2C97}">
      <dgm:prSet/>
      <dgm:spPr/>
      <dgm:t>
        <a:bodyPr/>
        <a:lstStyle/>
        <a:p>
          <a:r>
            <a:rPr lang="en-US"/>
            <a:t>Grades PK3 – 5</a:t>
          </a:r>
        </a:p>
      </dgm:t>
    </dgm:pt>
    <dgm:pt modelId="{13823B37-4F0D-46EB-8FBF-4D2D624A2810}" type="parTrans" cxnId="{743652D6-7E98-437A-9CB5-5144B3F4DEF1}">
      <dgm:prSet/>
      <dgm:spPr/>
      <dgm:t>
        <a:bodyPr/>
        <a:lstStyle/>
        <a:p>
          <a:endParaRPr lang="en-US"/>
        </a:p>
      </dgm:t>
    </dgm:pt>
    <dgm:pt modelId="{F4B5D864-F5FD-4815-A947-0F45E3095580}" type="sibTrans" cxnId="{743652D6-7E98-437A-9CB5-5144B3F4DEF1}">
      <dgm:prSet/>
      <dgm:spPr/>
      <dgm:t>
        <a:bodyPr/>
        <a:lstStyle/>
        <a:p>
          <a:endParaRPr lang="en-US"/>
        </a:p>
      </dgm:t>
    </dgm:pt>
    <dgm:pt modelId="{60643451-969C-4BF6-939C-47BD4F7B2437}">
      <dgm:prSet/>
      <dgm:spPr/>
      <dgm:t>
        <a:bodyPr/>
        <a:lstStyle/>
        <a:p>
          <a:r>
            <a:rPr lang="en-US"/>
            <a:t>Economically Disadvantaged – 100%</a:t>
          </a:r>
        </a:p>
      </dgm:t>
    </dgm:pt>
    <dgm:pt modelId="{5BB539FD-E1B9-4240-A63B-AFF390F62F04}" type="parTrans" cxnId="{88269B8B-0EB7-4451-86F4-0E0B93A0781E}">
      <dgm:prSet/>
      <dgm:spPr/>
      <dgm:t>
        <a:bodyPr/>
        <a:lstStyle/>
        <a:p>
          <a:endParaRPr lang="en-US"/>
        </a:p>
      </dgm:t>
    </dgm:pt>
    <dgm:pt modelId="{7931FE4D-5220-405F-A7C2-CC3AD79C4224}" type="sibTrans" cxnId="{88269B8B-0EB7-4451-86F4-0E0B93A0781E}">
      <dgm:prSet/>
      <dgm:spPr/>
      <dgm:t>
        <a:bodyPr/>
        <a:lstStyle/>
        <a:p>
          <a:endParaRPr lang="en-US"/>
        </a:p>
      </dgm:t>
    </dgm:pt>
    <dgm:pt modelId="{CD8E4465-C366-4FC3-B0EB-01949CC73A00}">
      <dgm:prSet/>
      <dgm:spPr/>
      <dgm:t>
        <a:bodyPr/>
        <a:lstStyle/>
        <a:p>
          <a:r>
            <a:rPr lang="en-US"/>
            <a:t>Special Education – 13%</a:t>
          </a:r>
        </a:p>
      </dgm:t>
    </dgm:pt>
    <dgm:pt modelId="{FE18C454-E350-46D1-B7A3-373BECC92343}" type="parTrans" cxnId="{C2172B1A-F698-4293-9028-567AC62F17CC}">
      <dgm:prSet/>
      <dgm:spPr/>
      <dgm:t>
        <a:bodyPr/>
        <a:lstStyle/>
        <a:p>
          <a:endParaRPr lang="en-US"/>
        </a:p>
      </dgm:t>
    </dgm:pt>
    <dgm:pt modelId="{1BC3A362-B5EB-4D8D-8D5D-467042A80383}" type="sibTrans" cxnId="{C2172B1A-F698-4293-9028-567AC62F17CC}">
      <dgm:prSet/>
      <dgm:spPr/>
      <dgm:t>
        <a:bodyPr/>
        <a:lstStyle/>
        <a:p>
          <a:endParaRPr lang="en-US"/>
        </a:p>
      </dgm:t>
    </dgm:pt>
    <dgm:pt modelId="{94D7475A-D0AB-4AC0-8369-590B9AC7750E}">
      <dgm:prSet/>
      <dgm:spPr/>
      <dgm:t>
        <a:bodyPr/>
        <a:lstStyle/>
        <a:p>
          <a:r>
            <a:rPr lang="en-US"/>
            <a:t>3 CES Programs</a:t>
          </a:r>
        </a:p>
      </dgm:t>
    </dgm:pt>
    <dgm:pt modelId="{0BE19B6A-2DF5-473A-9A4A-675AB7113A89}" type="parTrans" cxnId="{D34F61B3-D187-4B20-A1EB-3408E02DF09F}">
      <dgm:prSet/>
      <dgm:spPr/>
      <dgm:t>
        <a:bodyPr/>
        <a:lstStyle/>
        <a:p>
          <a:endParaRPr lang="en-US"/>
        </a:p>
      </dgm:t>
    </dgm:pt>
    <dgm:pt modelId="{1AD2585B-D705-4C0B-AB04-10A3778F6D47}" type="sibTrans" cxnId="{D34F61B3-D187-4B20-A1EB-3408E02DF09F}">
      <dgm:prSet/>
      <dgm:spPr/>
      <dgm:t>
        <a:bodyPr/>
        <a:lstStyle/>
        <a:p>
          <a:endParaRPr lang="en-US"/>
        </a:p>
      </dgm:t>
    </dgm:pt>
    <dgm:pt modelId="{122C7BA1-F3FB-4012-80AD-A42B872D92D8}">
      <dgm:prSet/>
      <dgm:spPr/>
      <dgm:t>
        <a:bodyPr/>
        <a:lstStyle/>
        <a:p>
          <a:r>
            <a:rPr lang="en-US" baseline="0"/>
            <a:t>PK 3/4</a:t>
          </a:r>
          <a:endParaRPr lang="en-US"/>
        </a:p>
      </dgm:t>
    </dgm:pt>
    <dgm:pt modelId="{01EB277C-D389-4BF3-9D87-6198AE9981D8}" type="parTrans" cxnId="{06EDA2C1-5C18-45AB-BD41-FCCE31F1AEA8}">
      <dgm:prSet/>
      <dgm:spPr/>
      <dgm:t>
        <a:bodyPr/>
        <a:lstStyle/>
        <a:p>
          <a:endParaRPr lang="en-US"/>
        </a:p>
      </dgm:t>
    </dgm:pt>
    <dgm:pt modelId="{85212549-3C79-42CF-A6F5-D9F0C427EA1B}" type="sibTrans" cxnId="{06EDA2C1-5C18-45AB-BD41-FCCE31F1AEA8}">
      <dgm:prSet/>
      <dgm:spPr/>
      <dgm:t>
        <a:bodyPr/>
        <a:lstStyle/>
        <a:p>
          <a:endParaRPr lang="en-US"/>
        </a:p>
      </dgm:t>
    </dgm:pt>
    <dgm:pt modelId="{1B5F9B2C-86B4-4DDE-B2B0-5F0653AE6BAB}">
      <dgm:prSet/>
      <dgm:spPr/>
      <dgm:t>
        <a:bodyPr/>
        <a:lstStyle/>
        <a:p>
          <a:r>
            <a:rPr lang="en-US" baseline="0"/>
            <a:t>K-2</a:t>
          </a:r>
          <a:endParaRPr lang="en-US"/>
        </a:p>
      </dgm:t>
    </dgm:pt>
    <dgm:pt modelId="{E41D9841-AD2B-4757-A9AB-29F95983ABCE}" type="parTrans" cxnId="{ACEE137E-10F2-4E20-97F0-902DF1BA8B76}">
      <dgm:prSet/>
      <dgm:spPr/>
      <dgm:t>
        <a:bodyPr/>
        <a:lstStyle/>
        <a:p>
          <a:endParaRPr lang="en-US"/>
        </a:p>
      </dgm:t>
    </dgm:pt>
    <dgm:pt modelId="{06ABDD7C-281C-45D0-9A9C-DF6D80E543E7}" type="sibTrans" cxnId="{ACEE137E-10F2-4E20-97F0-902DF1BA8B76}">
      <dgm:prSet/>
      <dgm:spPr/>
      <dgm:t>
        <a:bodyPr/>
        <a:lstStyle/>
        <a:p>
          <a:endParaRPr lang="en-US"/>
        </a:p>
      </dgm:t>
    </dgm:pt>
    <dgm:pt modelId="{D55788F2-D68F-40B5-8966-11A450CF2119}">
      <dgm:prSet/>
      <dgm:spPr/>
      <dgm:t>
        <a:bodyPr/>
        <a:lstStyle/>
        <a:p>
          <a:r>
            <a:rPr lang="en-US" baseline="0"/>
            <a:t>3-5</a:t>
          </a:r>
          <a:endParaRPr lang="en-US"/>
        </a:p>
      </dgm:t>
    </dgm:pt>
    <dgm:pt modelId="{CB85B6E9-8E21-4809-8121-CA237463DC7D}" type="parTrans" cxnId="{997AB3D7-4A95-4D7A-91EA-272A65C3446E}">
      <dgm:prSet/>
      <dgm:spPr/>
      <dgm:t>
        <a:bodyPr/>
        <a:lstStyle/>
        <a:p>
          <a:endParaRPr lang="en-US"/>
        </a:p>
      </dgm:t>
    </dgm:pt>
    <dgm:pt modelId="{F4DE1386-8507-4466-9240-BE1DE3CB4326}" type="sibTrans" cxnId="{997AB3D7-4A95-4D7A-91EA-272A65C3446E}">
      <dgm:prSet/>
      <dgm:spPr/>
      <dgm:t>
        <a:bodyPr/>
        <a:lstStyle/>
        <a:p>
          <a:endParaRPr lang="en-US"/>
        </a:p>
      </dgm:t>
    </dgm:pt>
    <dgm:pt modelId="{0451216F-E822-47EF-9C48-1B01AF805A12}" type="pres">
      <dgm:prSet presAssocID="{892A2020-A487-468C-A4D7-D526490B800C}" presName="diagram" presStyleCnt="0">
        <dgm:presLayoutVars>
          <dgm:chPref val="1"/>
          <dgm:dir/>
          <dgm:animOne val="branch"/>
          <dgm:animLvl val="lvl"/>
          <dgm:resizeHandles/>
        </dgm:presLayoutVars>
      </dgm:prSet>
      <dgm:spPr/>
      <dgm:t>
        <a:bodyPr/>
        <a:lstStyle/>
        <a:p>
          <a:endParaRPr lang="en-US"/>
        </a:p>
      </dgm:t>
    </dgm:pt>
    <dgm:pt modelId="{6C9091D0-10DB-414E-9B70-CBE9E3E9E6B1}" type="pres">
      <dgm:prSet presAssocID="{5AD88FDA-A7B0-4AF3-A2B7-761C78BA1ABA}" presName="root" presStyleCnt="0"/>
      <dgm:spPr/>
    </dgm:pt>
    <dgm:pt modelId="{9AF15FA1-271E-4581-A8E2-0CBF01A1C1CC}" type="pres">
      <dgm:prSet presAssocID="{5AD88FDA-A7B0-4AF3-A2B7-761C78BA1ABA}" presName="rootComposite" presStyleCnt="0"/>
      <dgm:spPr/>
    </dgm:pt>
    <dgm:pt modelId="{93F7424D-2AE1-4303-ADCA-4FEE896D5CDE}" type="pres">
      <dgm:prSet presAssocID="{5AD88FDA-A7B0-4AF3-A2B7-761C78BA1ABA}" presName="rootText" presStyleLbl="node1" presStyleIdx="0" presStyleCnt="6"/>
      <dgm:spPr/>
      <dgm:t>
        <a:bodyPr/>
        <a:lstStyle/>
        <a:p>
          <a:endParaRPr lang="en-US"/>
        </a:p>
      </dgm:t>
    </dgm:pt>
    <dgm:pt modelId="{3163DCF8-83FF-4635-9DC5-77CDD6AECFA8}" type="pres">
      <dgm:prSet presAssocID="{5AD88FDA-A7B0-4AF3-A2B7-761C78BA1ABA}" presName="rootConnector" presStyleLbl="node1" presStyleIdx="0" presStyleCnt="6"/>
      <dgm:spPr/>
      <dgm:t>
        <a:bodyPr/>
        <a:lstStyle/>
        <a:p>
          <a:endParaRPr lang="en-US"/>
        </a:p>
      </dgm:t>
    </dgm:pt>
    <dgm:pt modelId="{35222A55-0E32-4675-8A52-D2481CA9886A}" type="pres">
      <dgm:prSet presAssocID="{5AD88FDA-A7B0-4AF3-A2B7-761C78BA1ABA}" presName="childShape" presStyleCnt="0"/>
      <dgm:spPr/>
    </dgm:pt>
    <dgm:pt modelId="{F7EDAA6A-0B6C-4DA5-8BAD-AF61E1605102}" type="pres">
      <dgm:prSet presAssocID="{CD9035EB-A102-44BD-996E-8952D66F0A41}" presName="root" presStyleCnt="0"/>
      <dgm:spPr/>
    </dgm:pt>
    <dgm:pt modelId="{C8C9BB07-1BAD-450D-B8DB-00F28FD116F0}" type="pres">
      <dgm:prSet presAssocID="{CD9035EB-A102-44BD-996E-8952D66F0A41}" presName="rootComposite" presStyleCnt="0"/>
      <dgm:spPr/>
    </dgm:pt>
    <dgm:pt modelId="{2F6A5D47-1D1A-4BE4-B445-18E5AF8FA3AB}" type="pres">
      <dgm:prSet presAssocID="{CD9035EB-A102-44BD-996E-8952D66F0A41}" presName="rootText" presStyleLbl="node1" presStyleIdx="1" presStyleCnt="6"/>
      <dgm:spPr/>
      <dgm:t>
        <a:bodyPr/>
        <a:lstStyle/>
        <a:p>
          <a:endParaRPr lang="en-US"/>
        </a:p>
      </dgm:t>
    </dgm:pt>
    <dgm:pt modelId="{DF6514A1-F587-440E-9CEF-65E5D2AE0043}" type="pres">
      <dgm:prSet presAssocID="{CD9035EB-A102-44BD-996E-8952D66F0A41}" presName="rootConnector" presStyleLbl="node1" presStyleIdx="1" presStyleCnt="6"/>
      <dgm:spPr/>
      <dgm:t>
        <a:bodyPr/>
        <a:lstStyle/>
        <a:p>
          <a:endParaRPr lang="en-US"/>
        </a:p>
      </dgm:t>
    </dgm:pt>
    <dgm:pt modelId="{C1A9A7C7-5232-4685-BC24-3578501C1116}" type="pres">
      <dgm:prSet presAssocID="{CD9035EB-A102-44BD-996E-8952D66F0A41}" presName="childShape" presStyleCnt="0"/>
      <dgm:spPr/>
    </dgm:pt>
    <dgm:pt modelId="{B34D272D-F526-4AE9-BCF7-9EF172C33B34}" type="pres">
      <dgm:prSet presAssocID="{9AAFC156-108C-4153-8DB8-7F6CF46E2C97}" presName="root" presStyleCnt="0"/>
      <dgm:spPr/>
    </dgm:pt>
    <dgm:pt modelId="{BD74CB76-2B53-49CF-B931-BE3762529A04}" type="pres">
      <dgm:prSet presAssocID="{9AAFC156-108C-4153-8DB8-7F6CF46E2C97}" presName="rootComposite" presStyleCnt="0"/>
      <dgm:spPr/>
    </dgm:pt>
    <dgm:pt modelId="{DB7C1005-B508-4C74-B3E6-7F40A79DB793}" type="pres">
      <dgm:prSet presAssocID="{9AAFC156-108C-4153-8DB8-7F6CF46E2C97}" presName="rootText" presStyleLbl="node1" presStyleIdx="2" presStyleCnt="6"/>
      <dgm:spPr/>
      <dgm:t>
        <a:bodyPr/>
        <a:lstStyle/>
        <a:p>
          <a:endParaRPr lang="en-US"/>
        </a:p>
      </dgm:t>
    </dgm:pt>
    <dgm:pt modelId="{0AC432F7-B448-4218-B81C-FFAF8E3756DB}" type="pres">
      <dgm:prSet presAssocID="{9AAFC156-108C-4153-8DB8-7F6CF46E2C97}" presName="rootConnector" presStyleLbl="node1" presStyleIdx="2" presStyleCnt="6"/>
      <dgm:spPr/>
      <dgm:t>
        <a:bodyPr/>
        <a:lstStyle/>
        <a:p>
          <a:endParaRPr lang="en-US"/>
        </a:p>
      </dgm:t>
    </dgm:pt>
    <dgm:pt modelId="{D230CCEE-A032-44CB-BA23-9AFA426C3BA4}" type="pres">
      <dgm:prSet presAssocID="{9AAFC156-108C-4153-8DB8-7F6CF46E2C97}" presName="childShape" presStyleCnt="0"/>
      <dgm:spPr/>
    </dgm:pt>
    <dgm:pt modelId="{C924F029-5024-41A6-949A-42620C94C98F}" type="pres">
      <dgm:prSet presAssocID="{60643451-969C-4BF6-939C-47BD4F7B2437}" presName="root" presStyleCnt="0"/>
      <dgm:spPr/>
    </dgm:pt>
    <dgm:pt modelId="{63CB6DF4-B151-4948-ACE9-DD34F4028662}" type="pres">
      <dgm:prSet presAssocID="{60643451-969C-4BF6-939C-47BD4F7B2437}" presName="rootComposite" presStyleCnt="0"/>
      <dgm:spPr/>
    </dgm:pt>
    <dgm:pt modelId="{9E79EB4D-8FFB-4B55-B174-9A161E5AAD54}" type="pres">
      <dgm:prSet presAssocID="{60643451-969C-4BF6-939C-47BD4F7B2437}" presName="rootText" presStyleLbl="node1" presStyleIdx="3" presStyleCnt="6"/>
      <dgm:spPr/>
      <dgm:t>
        <a:bodyPr/>
        <a:lstStyle/>
        <a:p>
          <a:endParaRPr lang="en-US"/>
        </a:p>
      </dgm:t>
    </dgm:pt>
    <dgm:pt modelId="{51300068-CC2B-4CD0-B925-6834F9908561}" type="pres">
      <dgm:prSet presAssocID="{60643451-969C-4BF6-939C-47BD4F7B2437}" presName="rootConnector" presStyleLbl="node1" presStyleIdx="3" presStyleCnt="6"/>
      <dgm:spPr/>
      <dgm:t>
        <a:bodyPr/>
        <a:lstStyle/>
        <a:p>
          <a:endParaRPr lang="en-US"/>
        </a:p>
      </dgm:t>
    </dgm:pt>
    <dgm:pt modelId="{B93676EE-095F-4B5D-9BB9-0DB1F90574DC}" type="pres">
      <dgm:prSet presAssocID="{60643451-969C-4BF6-939C-47BD4F7B2437}" presName="childShape" presStyleCnt="0"/>
      <dgm:spPr/>
    </dgm:pt>
    <dgm:pt modelId="{E511C2A5-411D-4E56-A542-4948458D64B9}" type="pres">
      <dgm:prSet presAssocID="{CD8E4465-C366-4FC3-B0EB-01949CC73A00}" presName="root" presStyleCnt="0"/>
      <dgm:spPr/>
    </dgm:pt>
    <dgm:pt modelId="{8A5A811B-20C5-42B9-B5E3-EF46392C2BA4}" type="pres">
      <dgm:prSet presAssocID="{CD8E4465-C366-4FC3-B0EB-01949CC73A00}" presName="rootComposite" presStyleCnt="0"/>
      <dgm:spPr/>
    </dgm:pt>
    <dgm:pt modelId="{689FE4D0-E53C-4B9B-8B2B-CE9B457A3936}" type="pres">
      <dgm:prSet presAssocID="{CD8E4465-C366-4FC3-B0EB-01949CC73A00}" presName="rootText" presStyleLbl="node1" presStyleIdx="4" presStyleCnt="6"/>
      <dgm:spPr/>
      <dgm:t>
        <a:bodyPr/>
        <a:lstStyle/>
        <a:p>
          <a:endParaRPr lang="en-US"/>
        </a:p>
      </dgm:t>
    </dgm:pt>
    <dgm:pt modelId="{CDA05EF3-F0B3-4F91-97F3-632A4F86A35A}" type="pres">
      <dgm:prSet presAssocID="{CD8E4465-C366-4FC3-B0EB-01949CC73A00}" presName="rootConnector" presStyleLbl="node1" presStyleIdx="4" presStyleCnt="6"/>
      <dgm:spPr/>
      <dgm:t>
        <a:bodyPr/>
        <a:lstStyle/>
        <a:p>
          <a:endParaRPr lang="en-US"/>
        </a:p>
      </dgm:t>
    </dgm:pt>
    <dgm:pt modelId="{B7A0D8A3-AD92-4741-86F8-6F98931B2DD5}" type="pres">
      <dgm:prSet presAssocID="{CD8E4465-C366-4FC3-B0EB-01949CC73A00}" presName="childShape" presStyleCnt="0"/>
      <dgm:spPr/>
    </dgm:pt>
    <dgm:pt modelId="{5586CA0F-649B-4BE2-85E2-884DED501759}" type="pres">
      <dgm:prSet presAssocID="{94D7475A-D0AB-4AC0-8369-590B9AC7750E}" presName="root" presStyleCnt="0"/>
      <dgm:spPr/>
    </dgm:pt>
    <dgm:pt modelId="{A8932AAE-D2E3-4EFE-8AA6-05D1F6D9ED0A}" type="pres">
      <dgm:prSet presAssocID="{94D7475A-D0AB-4AC0-8369-590B9AC7750E}" presName="rootComposite" presStyleCnt="0"/>
      <dgm:spPr/>
    </dgm:pt>
    <dgm:pt modelId="{5A6E8FEE-53EC-440B-B9D8-FAB90B09E4B1}" type="pres">
      <dgm:prSet presAssocID="{94D7475A-D0AB-4AC0-8369-590B9AC7750E}" presName="rootText" presStyleLbl="node1" presStyleIdx="5" presStyleCnt="6"/>
      <dgm:spPr/>
      <dgm:t>
        <a:bodyPr/>
        <a:lstStyle/>
        <a:p>
          <a:endParaRPr lang="en-US"/>
        </a:p>
      </dgm:t>
    </dgm:pt>
    <dgm:pt modelId="{3C152AE1-1143-4191-AC66-B945171580CC}" type="pres">
      <dgm:prSet presAssocID="{94D7475A-D0AB-4AC0-8369-590B9AC7750E}" presName="rootConnector" presStyleLbl="node1" presStyleIdx="5" presStyleCnt="6"/>
      <dgm:spPr/>
      <dgm:t>
        <a:bodyPr/>
        <a:lstStyle/>
        <a:p>
          <a:endParaRPr lang="en-US"/>
        </a:p>
      </dgm:t>
    </dgm:pt>
    <dgm:pt modelId="{A9B76C1F-2157-4863-84F1-520A420CE3AB}" type="pres">
      <dgm:prSet presAssocID="{94D7475A-D0AB-4AC0-8369-590B9AC7750E}" presName="childShape" presStyleCnt="0"/>
      <dgm:spPr/>
    </dgm:pt>
    <dgm:pt modelId="{CB22DFF8-CF4A-42F4-A8C8-4D1C9B7B3974}" type="pres">
      <dgm:prSet presAssocID="{01EB277C-D389-4BF3-9D87-6198AE9981D8}" presName="Name13" presStyleLbl="parChTrans1D2" presStyleIdx="0" presStyleCnt="3"/>
      <dgm:spPr/>
      <dgm:t>
        <a:bodyPr/>
        <a:lstStyle/>
        <a:p>
          <a:endParaRPr lang="en-US"/>
        </a:p>
      </dgm:t>
    </dgm:pt>
    <dgm:pt modelId="{5EFCEC42-33C7-453C-BA52-8F79AE69FDB5}" type="pres">
      <dgm:prSet presAssocID="{122C7BA1-F3FB-4012-80AD-A42B872D92D8}" presName="childText" presStyleLbl="bgAcc1" presStyleIdx="0" presStyleCnt="3">
        <dgm:presLayoutVars>
          <dgm:bulletEnabled val="1"/>
        </dgm:presLayoutVars>
      </dgm:prSet>
      <dgm:spPr/>
      <dgm:t>
        <a:bodyPr/>
        <a:lstStyle/>
        <a:p>
          <a:endParaRPr lang="en-US"/>
        </a:p>
      </dgm:t>
    </dgm:pt>
    <dgm:pt modelId="{ACAD4D9F-44F3-4A0E-AF6D-017ED40D7478}" type="pres">
      <dgm:prSet presAssocID="{E41D9841-AD2B-4757-A9AB-29F95983ABCE}" presName="Name13" presStyleLbl="parChTrans1D2" presStyleIdx="1" presStyleCnt="3"/>
      <dgm:spPr/>
      <dgm:t>
        <a:bodyPr/>
        <a:lstStyle/>
        <a:p>
          <a:endParaRPr lang="en-US"/>
        </a:p>
      </dgm:t>
    </dgm:pt>
    <dgm:pt modelId="{392CF2CB-A4AC-46E1-8353-BA392F517EC0}" type="pres">
      <dgm:prSet presAssocID="{1B5F9B2C-86B4-4DDE-B2B0-5F0653AE6BAB}" presName="childText" presStyleLbl="bgAcc1" presStyleIdx="1" presStyleCnt="3">
        <dgm:presLayoutVars>
          <dgm:bulletEnabled val="1"/>
        </dgm:presLayoutVars>
      </dgm:prSet>
      <dgm:spPr/>
      <dgm:t>
        <a:bodyPr/>
        <a:lstStyle/>
        <a:p>
          <a:endParaRPr lang="en-US"/>
        </a:p>
      </dgm:t>
    </dgm:pt>
    <dgm:pt modelId="{AA8B71BB-ADD4-4E64-8F9B-193B0FBCD21A}" type="pres">
      <dgm:prSet presAssocID="{CB85B6E9-8E21-4809-8121-CA237463DC7D}" presName="Name13" presStyleLbl="parChTrans1D2" presStyleIdx="2" presStyleCnt="3"/>
      <dgm:spPr/>
      <dgm:t>
        <a:bodyPr/>
        <a:lstStyle/>
        <a:p>
          <a:endParaRPr lang="en-US"/>
        </a:p>
      </dgm:t>
    </dgm:pt>
    <dgm:pt modelId="{BF139320-6A84-44CA-986D-7DA9BB72FE13}" type="pres">
      <dgm:prSet presAssocID="{D55788F2-D68F-40B5-8966-11A450CF2119}" presName="childText" presStyleLbl="bgAcc1" presStyleIdx="2" presStyleCnt="3">
        <dgm:presLayoutVars>
          <dgm:bulletEnabled val="1"/>
        </dgm:presLayoutVars>
      </dgm:prSet>
      <dgm:spPr/>
      <dgm:t>
        <a:bodyPr/>
        <a:lstStyle/>
        <a:p>
          <a:endParaRPr lang="en-US"/>
        </a:p>
      </dgm:t>
    </dgm:pt>
  </dgm:ptLst>
  <dgm:cxnLst>
    <dgm:cxn modelId="{CFF52244-C316-43E6-9A3B-C8903F931746}" type="presOf" srcId="{CB85B6E9-8E21-4809-8121-CA237463DC7D}" destId="{AA8B71BB-ADD4-4E64-8F9B-193B0FBCD21A}" srcOrd="0" destOrd="0" presId="urn:microsoft.com/office/officeart/2005/8/layout/hierarchy3"/>
    <dgm:cxn modelId="{88DA10D6-FAF9-4772-B7B2-986D32342CAA}" type="presOf" srcId="{1B5F9B2C-86B4-4DDE-B2B0-5F0653AE6BAB}" destId="{392CF2CB-A4AC-46E1-8353-BA392F517EC0}" srcOrd="0" destOrd="0" presId="urn:microsoft.com/office/officeart/2005/8/layout/hierarchy3"/>
    <dgm:cxn modelId="{CE6516E0-71E4-4FDD-A970-C89B3C1A35C8}" srcId="{892A2020-A487-468C-A4D7-D526490B800C}" destId="{CD9035EB-A102-44BD-996E-8952D66F0A41}" srcOrd="1" destOrd="0" parTransId="{AB888D79-3B90-47A7-8948-901073BD0D9B}" sibTransId="{44542914-14EB-47EB-9DFC-D4C10D04929C}"/>
    <dgm:cxn modelId="{BA9096E1-6C42-46DE-B450-899697855D56}" srcId="{892A2020-A487-468C-A4D7-D526490B800C}" destId="{5AD88FDA-A7B0-4AF3-A2B7-761C78BA1ABA}" srcOrd="0" destOrd="0" parTransId="{FD4B157E-53B0-4108-AA5A-5EF47ED186E6}" sibTransId="{CE183700-CB99-4F0F-86E3-8A97050EEC37}"/>
    <dgm:cxn modelId="{06FD95A0-0DB7-495E-B54C-6BD898B98A14}" type="presOf" srcId="{9AAFC156-108C-4153-8DB8-7F6CF46E2C97}" destId="{DB7C1005-B508-4C74-B3E6-7F40A79DB793}" srcOrd="0" destOrd="0" presId="urn:microsoft.com/office/officeart/2005/8/layout/hierarchy3"/>
    <dgm:cxn modelId="{C944502A-BD36-436F-A550-86A02D585395}" type="presOf" srcId="{CD9035EB-A102-44BD-996E-8952D66F0A41}" destId="{2F6A5D47-1D1A-4BE4-B445-18E5AF8FA3AB}" srcOrd="0" destOrd="0" presId="urn:microsoft.com/office/officeart/2005/8/layout/hierarchy3"/>
    <dgm:cxn modelId="{5929C98E-03CA-47C6-9384-B56650A31881}" type="presOf" srcId="{CD8E4465-C366-4FC3-B0EB-01949CC73A00}" destId="{CDA05EF3-F0B3-4F91-97F3-632A4F86A35A}" srcOrd="1" destOrd="0" presId="urn:microsoft.com/office/officeart/2005/8/layout/hierarchy3"/>
    <dgm:cxn modelId="{BB11AB0E-2725-4E5D-83A4-AA4356EE22E1}" type="presOf" srcId="{CD8E4465-C366-4FC3-B0EB-01949CC73A00}" destId="{689FE4D0-E53C-4B9B-8B2B-CE9B457A3936}" srcOrd="0" destOrd="0" presId="urn:microsoft.com/office/officeart/2005/8/layout/hierarchy3"/>
    <dgm:cxn modelId="{9FDAD794-25A4-4B71-9ECF-44980AB3F1C0}" type="presOf" srcId="{5AD88FDA-A7B0-4AF3-A2B7-761C78BA1ABA}" destId="{3163DCF8-83FF-4635-9DC5-77CDD6AECFA8}" srcOrd="1" destOrd="0" presId="urn:microsoft.com/office/officeart/2005/8/layout/hierarchy3"/>
    <dgm:cxn modelId="{BA320060-2B51-4FEA-8787-8BF83CF749CE}" type="presOf" srcId="{122C7BA1-F3FB-4012-80AD-A42B872D92D8}" destId="{5EFCEC42-33C7-453C-BA52-8F79AE69FDB5}" srcOrd="0" destOrd="0" presId="urn:microsoft.com/office/officeart/2005/8/layout/hierarchy3"/>
    <dgm:cxn modelId="{9C01466E-EF6B-4780-ADA2-52CC1E5EC1A3}" type="presOf" srcId="{60643451-969C-4BF6-939C-47BD4F7B2437}" destId="{9E79EB4D-8FFB-4B55-B174-9A161E5AAD54}" srcOrd="0" destOrd="0" presId="urn:microsoft.com/office/officeart/2005/8/layout/hierarchy3"/>
    <dgm:cxn modelId="{0D6B8F34-6A24-4A1A-9C47-73F9CCEBD461}" type="presOf" srcId="{94D7475A-D0AB-4AC0-8369-590B9AC7750E}" destId="{3C152AE1-1143-4191-AC66-B945171580CC}" srcOrd="1" destOrd="0" presId="urn:microsoft.com/office/officeart/2005/8/layout/hierarchy3"/>
    <dgm:cxn modelId="{785E5049-C0B5-4CF2-A276-6A8318F3E551}" type="presOf" srcId="{9AAFC156-108C-4153-8DB8-7F6CF46E2C97}" destId="{0AC432F7-B448-4218-B81C-FFAF8E3756DB}" srcOrd="1" destOrd="0" presId="urn:microsoft.com/office/officeart/2005/8/layout/hierarchy3"/>
    <dgm:cxn modelId="{88269B8B-0EB7-4451-86F4-0E0B93A0781E}" srcId="{892A2020-A487-468C-A4D7-D526490B800C}" destId="{60643451-969C-4BF6-939C-47BD4F7B2437}" srcOrd="3" destOrd="0" parTransId="{5BB539FD-E1B9-4240-A63B-AFF390F62F04}" sibTransId="{7931FE4D-5220-405F-A7C2-CC3AD79C4224}"/>
    <dgm:cxn modelId="{89E49B4F-95DD-4376-AC50-7911D0FA8BDD}" type="presOf" srcId="{01EB277C-D389-4BF3-9D87-6198AE9981D8}" destId="{CB22DFF8-CF4A-42F4-A8C8-4D1C9B7B3974}" srcOrd="0" destOrd="0" presId="urn:microsoft.com/office/officeart/2005/8/layout/hierarchy3"/>
    <dgm:cxn modelId="{6B380727-EA0C-4451-9479-D2D729218F99}" type="presOf" srcId="{5AD88FDA-A7B0-4AF3-A2B7-761C78BA1ABA}" destId="{93F7424D-2AE1-4303-ADCA-4FEE896D5CDE}" srcOrd="0" destOrd="0" presId="urn:microsoft.com/office/officeart/2005/8/layout/hierarchy3"/>
    <dgm:cxn modelId="{997AB3D7-4A95-4D7A-91EA-272A65C3446E}" srcId="{94D7475A-D0AB-4AC0-8369-590B9AC7750E}" destId="{D55788F2-D68F-40B5-8966-11A450CF2119}" srcOrd="2" destOrd="0" parTransId="{CB85B6E9-8E21-4809-8121-CA237463DC7D}" sibTransId="{F4DE1386-8507-4466-9240-BE1DE3CB4326}"/>
    <dgm:cxn modelId="{0EEF1252-9C96-4D77-8008-6DB5A539A568}" type="presOf" srcId="{60643451-969C-4BF6-939C-47BD4F7B2437}" destId="{51300068-CC2B-4CD0-B925-6834F9908561}" srcOrd="1" destOrd="0" presId="urn:microsoft.com/office/officeart/2005/8/layout/hierarchy3"/>
    <dgm:cxn modelId="{743652D6-7E98-437A-9CB5-5144B3F4DEF1}" srcId="{892A2020-A487-468C-A4D7-D526490B800C}" destId="{9AAFC156-108C-4153-8DB8-7F6CF46E2C97}" srcOrd="2" destOrd="0" parTransId="{13823B37-4F0D-46EB-8FBF-4D2D624A2810}" sibTransId="{F4B5D864-F5FD-4815-A947-0F45E3095580}"/>
    <dgm:cxn modelId="{01BB74C5-1663-43C7-9D8F-3D9A3088234D}" type="presOf" srcId="{94D7475A-D0AB-4AC0-8369-590B9AC7750E}" destId="{5A6E8FEE-53EC-440B-B9D8-FAB90B09E4B1}" srcOrd="0" destOrd="0" presId="urn:microsoft.com/office/officeart/2005/8/layout/hierarchy3"/>
    <dgm:cxn modelId="{06EDA2C1-5C18-45AB-BD41-FCCE31F1AEA8}" srcId="{94D7475A-D0AB-4AC0-8369-590B9AC7750E}" destId="{122C7BA1-F3FB-4012-80AD-A42B872D92D8}" srcOrd="0" destOrd="0" parTransId="{01EB277C-D389-4BF3-9D87-6198AE9981D8}" sibTransId="{85212549-3C79-42CF-A6F5-D9F0C427EA1B}"/>
    <dgm:cxn modelId="{DE0AB0AA-3E06-4E40-8479-2B5526B47F21}" type="presOf" srcId="{E41D9841-AD2B-4757-A9AB-29F95983ABCE}" destId="{ACAD4D9F-44F3-4A0E-AF6D-017ED40D7478}" srcOrd="0" destOrd="0" presId="urn:microsoft.com/office/officeart/2005/8/layout/hierarchy3"/>
    <dgm:cxn modelId="{824CFCC2-B21D-4D93-9812-63C3055C3579}" type="presOf" srcId="{CD9035EB-A102-44BD-996E-8952D66F0A41}" destId="{DF6514A1-F587-440E-9CEF-65E5D2AE0043}" srcOrd="1" destOrd="0" presId="urn:microsoft.com/office/officeart/2005/8/layout/hierarchy3"/>
    <dgm:cxn modelId="{ACEE137E-10F2-4E20-97F0-902DF1BA8B76}" srcId="{94D7475A-D0AB-4AC0-8369-590B9AC7750E}" destId="{1B5F9B2C-86B4-4DDE-B2B0-5F0653AE6BAB}" srcOrd="1" destOrd="0" parTransId="{E41D9841-AD2B-4757-A9AB-29F95983ABCE}" sibTransId="{06ABDD7C-281C-45D0-9A9C-DF6D80E543E7}"/>
    <dgm:cxn modelId="{C2172B1A-F698-4293-9028-567AC62F17CC}" srcId="{892A2020-A487-468C-A4D7-D526490B800C}" destId="{CD8E4465-C366-4FC3-B0EB-01949CC73A00}" srcOrd="4" destOrd="0" parTransId="{FE18C454-E350-46D1-B7A3-373BECC92343}" sibTransId="{1BC3A362-B5EB-4D8D-8D5D-467042A80383}"/>
    <dgm:cxn modelId="{11A4E139-8864-4295-AFD2-590C386997C5}" type="presOf" srcId="{D55788F2-D68F-40B5-8966-11A450CF2119}" destId="{BF139320-6A84-44CA-986D-7DA9BB72FE13}" srcOrd="0" destOrd="0" presId="urn:microsoft.com/office/officeart/2005/8/layout/hierarchy3"/>
    <dgm:cxn modelId="{AF0AE53C-71EE-458E-851B-99E0E9DD738F}" type="presOf" srcId="{892A2020-A487-468C-A4D7-D526490B800C}" destId="{0451216F-E822-47EF-9C48-1B01AF805A12}" srcOrd="0" destOrd="0" presId="urn:microsoft.com/office/officeart/2005/8/layout/hierarchy3"/>
    <dgm:cxn modelId="{D34F61B3-D187-4B20-A1EB-3408E02DF09F}" srcId="{892A2020-A487-468C-A4D7-D526490B800C}" destId="{94D7475A-D0AB-4AC0-8369-590B9AC7750E}" srcOrd="5" destOrd="0" parTransId="{0BE19B6A-2DF5-473A-9A4A-675AB7113A89}" sibTransId="{1AD2585B-D705-4C0B-AB04-10A3778F6D47}"/>
    <dgm:cxn modelId="{4B35C515-B655-446C-998C-8037D6C0F12D}" type="presParOf" srcId="{0451216F-E822-47EF-9C48-1B01AF805A12}" destId="{6C9091D0-10DB-414E-9B70-CBE9E3E9E6B1}" srcOrd="0" destOrd="0" presId="urn:microsoft.com/office/officeart/2005/8/layout/hierarchy3"/>
    <dgm:cxn modelId="{EF126483-306D-4F6F-8E4A-C91CFA4B8AA5}" type="presParOf" srcId="{6C9091D0-10DB-414E-9B70-CBE9E3E9E6B1}" destId="{9AF15FA1-271E-4581-A8E2-0CBF01A1C1CC}" srcOrd="0" destOrd="0" presId="urn:microsoft.com/office/officeart/2005/8/layout/hierarchy3"/>
    <dgm:cxn modelId="{EAF87172-86F8-459C-AECC-C5F831065BD1}" type="presParOf" srcId="{9AF15FA1-271E-4581-A8E2-0CBF01A1C1CC}" destId="{93F7424D-2AE1-4303-ADCA-4FEE896D5CDE}" srcOrd="0" destOrd="0" presId="urn:microsoft.com/office/officeart/2005/8/layout/hierarchy3"/>
    <dgm:cxn modelId="{AC4A4F25-B4E2-4684-B362-EFEEC781226F}" type="presParOf" srcId="{9AF15FA1-271E-4581-A8E2-0CBF01A1C1CC}" destId="{3163DCF8-83FF-4635-9DC5-77CDD6AECFA8}" srcOrd="1" destOrd="0" presId="urn:microsoft.com/office/officeart/2005/8/layout/hierarchy3"/>
    <dgm:cxn modelId="{9AF6D927-8A2D-43DD-B6E6-3AD8DA346AC2}" type="presParOf" srcId="{6C9091D0-10DB-414E-9B70-CBE9E3E9E6B1}" destId="{35222A55-0E32-4675-8A52-D2481CA9886A}" srcOrd="1" destOrd="0" presId="urn:microsoft.com/office/officeart/2005/8/layout/hierarchy3"/>
    <dgm:cxn modelId="{BFE5598C-DE99-419E-B56C-63C9792AAA13}" type="presParOf" srcId="{0451216F-E822-47EF-9C48-1B01AF805A12}" destId="{F7EDAA6A-0B6C-4DA5-8BAD-AF61E1605102}" srcOrd="1" destOrd="0" presId="urn:microsoft.com/office/officeart/2005/8/layout/hierarchy3"/>
    <dgm:cxn modelId="{69BD001F-A748-45A0-9099-625401CDBA18}" type="presParOf" srcId="{F7EDAA6A-0B6C-4DA5-8BAD-AF61E1605102}" destId="{C8C9BB07-1BAD-450D-B8DB-00F28FD116F0}" srcOrd="0" destOrd="0" presId="urn:microsoft.com/office/officeart/2005/8/layout/hierarchy3"/>
    <dgm:cxn modelId="{5BC0540E-FE30-40E2-ACAD-67A479CD5B7E}" type="presParOf" srcId="{C8C9BB07-1BAD-450D-B8DB-00F28FD116F0}" destId="{2F6A5D47-1D1A-4BE4-B445-18E5AF8FA3AB}" srcOrd="0" destOrd="0" presId="urn:microsoft.com/office/officeart/2005/8/layout/hierarchy3"/>
    <dgm:cxn modelId="{52801853-C5C5-44A5-91D2-047A684A95C7}" type="presParOf" srcId="{C8C9BB07-1BAD-450D-B8DB-00F28FD116F0}" destId="{DF6514A1-F587-440E-9CEF-65E5D2AE0043}" srcOrd="1" destOrd="0" presId="urn:microsoft.com/office/officeart/2005/8/layout/hierarchy3"/>
    <dgm:cxn modelId="{58C37D7F-9C60-48EF-A0E7-CFA84EE31B15}" type="presParOf" srcId="{F7EDAA6A-0B6C-4DA5-8BAD-AF61E1605102}" destId="{C1A9A7C7-5232-4685-BC24-3578501C1116}" srcOrd="1" destOrd="0" presId="urn:microsoft.com/office/officeart/2005/8/layout/hierarchy3"/>
    <dgm:cxn modelId="{9BC5C3CE-3C1B-4AC9-94BB-C974AA4B3F0E}" type="presParOf" srcId="{0451216F-E822-47EF-9C48-1B01AF805A12}" destId="{B34D272D-F526-4AE9-BCF7-9EF172C33B34}" srcOrd="2" destOrd="0" presId="urn:microsoft.com/office/officeart/2005/8/layout/hierarchy3"/>
    <dgm:cxn modelId="{210682B6-50F4-4A24-B281-08F4C4AD00BA}" type="presParOf" srcId="{B34D272D-F526-4AE9-BCF7-9EF172C33B34}" destId="{BD74CB76-2B53-49CF-B931-BE3762529A04}" srcOrd="0" destOrd="0" presId="urn:microsoft.com/office/officeart/2005/8/layout/hierarchy3"/>
    <dgm:cxn modelId="{970BF20C-EC1D-4EC1-AE37-E6171629CC01}" type="presParOf" srcId="{BD74CB76-2B53-49CF-B931-BE3762529A04}" destId="{DB7C1005-B508-4C74-B3E6-7F40A79DB793}" srcOrd="0" destOrd="0" presId="urn:microsoft.com/office/officeart/2005/8/layout/hierarchy3"/>
    <dgm:cxn modelId="{53801BF7-6625-47E8-BD9F-8D723834ADAA}" type="presParOf" srcId="{BD74CB76-2B53-49CF-B931-BE3762529A04}" destId="{0AC432F7-B448-4218-B81C-FFAF8E3756DB}" srcOrd="1" destOrd="0" presId="urn:microsoft.com/office/officeart/2005/8/layout/hierarchy3"/>
    <dgm:cxn modelId="{39A20B8A-65CF-47FA-BC69-E3EA434F0A9D}" type="presParOf" srcId="{B34D272D-F526-4AE9-BCF7-9EF172C33B34}" destId="{D230CCEE-A032-44CB-BA23-9AFA426C3BA4}" srcOrd="1" destOrd="0" presId="urn:microsoft.com/office/officeart/2005/8/layout/hierarchy3"/>
    <dgm:cxn modelId="{DA335A09-B520-42F7-BBF9-38770F450D75}" type="presParOf" srcId="{0451216F-E822-47EF-9C48-1B01AF805A12}" destId="{C924F029-5024-41A6-949A-42620C94C98F}" srcOrd="3" destOrd="0" presId="urn:microsoft.com/office/officeart/2005/8/layout/hierarchy3"/>
    <dgm:cxn modelId="{5EC3467F-A237-4299-8BEF-C3E805AF9047}" type="presParOf" srcId="{C924F029-5024-41A6-949A-42620C94C98F}" destId="{63CB6DF4-B151-4948-ACE9-DD34F4028662}" srcOrd="0" destOrd="0" presId="urn:microsoft.com/office/officeart/2005/8/layout/hierarchy3"/>
    <dgm:cxn modelId="{9AEAEB02-74CD-4B01-9AF0-6F5CAD431F95}" type="presParOf" srcId="{63CB6DF4-B151-4948-ACE9-DD34F4028662}" destId="{9E79EB4D-8FFB-4B55-B174-9A161E5AAD54}" srcOrd="0" destOrd="0" presId="urn:microsoft.com/office/officeart/2005/8/layout/hierarchy3"/>
    <dgm:cxn modelId="{C05B1AE1-7197-4067-BEC7-FF55F268360D}" type="presParOf" srcId="{63CB6DF4-B151-4948-ACE9-DD34F4028662}" destId="{51300068-CC2B-4CD0-B925-6834F9908561}" srcOrd="1" destOrd="0" presId="urn:microsoft.com/office/officeart/2005/8/layout/hierarchy3"/>
    <dgm:cxn modelId="{0C2D0E1C-745E-40D8-A9C2-2C564A638A36}" type="presParOf" srcId="{C924F029-5024-41A6-949A-42620C94C98F}" destId="{B93676EE-095F-4B5D-9BB9-0DB1F90574DC}" srcOrd="1" destOrd="0" presId="urn:microsoft.com/office/officeart/2005/8/layout/hierarchy3"/>
    <dgm:cxn modelId="{119B5679-83D1-4A4E-B79B-0F5DEEBE5A48}" type="presParOf" srcId="{0451216F-E822-47EF-9C48-1B01AF805A12}" destId="{E511C2A5-411D-4E56-A542-4948458D64B9}" srcOrd="4" destOrd="0" presId="urn:microsoft.com/office/officeart/2005/8/layout/hierarchy3"/>
    <dgm:cxn modelId="{3A581561-A713-4AD2-BDE6-767B7DC3D31C}" type="presParOf" srcId="{E511C2A5-411D-4E56-A542-4948458D64B9}" destId="{8A5A811B-20C5-42B9-B5E3-EF46392C2BA4}" srcOrd="0" destOrd="0" presId="urn:microsoft.com/office/officeart/2005/8/layout/hierarchy3"/>
    <dgm:cxn modelId="{8D6D9BCF-60B4-4663-8726-B86B9E4FDC83}" type="presParOf" srcId="{8A5A811B-20C5-42B9-B5E3-EF46392C2BA4}" destId="{689FE4D0-E53C-4B9B-8B2B-CE9B457A3936}" srcOrd="0" destOrd="0" presId="urn:microsoft.com/office/officeart/2005/8/layout/hierarchy3"/>
    <dgm:cxn modelId="{D6799D2F-8239-4969-AED7-AA964B9C8B70}" type="presParOf" srcId="{8A5A811B-20C5-42B9-B5E3-EF46392C2BA4}" destId="{CDA05EF3-F0B3-4F91-97F3-632A4F86A35A}" srcOrd="1" destOrd="0" presId="urn:microsoft.com/office/officeart/2005/8/layout/hierarchy3"/>
    <dgm:cxn modelId="{8AD37401-BB9C-4638-9583-8E7EAEEEE7F5}" type="presParOf" srcId="{E511C2A5-411D-4E56-A542-4948458D64B9}" destId="{B7A0D8A3-AD92-4741-86F8-6F98931B2DD5}" srcOrd="1" destOrd="0" presId="urn:microsoft.com/office/officeart/2005/8/layout/hierarchy3"/>
    <dgm:cxn modelId="{CFBC0A18-9734-43C4-939C-DBA9366BCABC}" type="presParOf" srcId="{0451216F-E822-47EF-9C48-1B01AF805A12}" destId="{5586CA0F-649B-4BE2-85E2-884DED501759}" srcOrd="5" destOrd="0" presId="urn:microsoft.com/office/officeart/2005/8/layout/hierarchy3"/>
    <dgm:cxn modelId="{E5CF111B-78FF-4A24-8314-BC4D07394737}" type="presParOf" srcId="{5586CA0F-649B-4BE2-85E2-884DED501759}" destId="{A8932AAE-D2E3-4EFE-8AA6-05D1F6D9ED0A}" srcOrd="0" destOrd="0" presId="urn:microsoft.com/office/officeart/2005/8/layout/hierarchy3"/>
    <dgm:cxn modelId="{2E4D6F58-9833-4AAD-94D5-3E49E93A2603}" type="presParOf" srcId="{A8932AAE-D2E3-4EFE-8AA6-05D1F6D9ED0A}" destId="{5A6E8FEE-53EC-440B-B9D8-FAB90B09E4B1}" srcOrd="0" destOrd="0" presId="urn:microsoft.com/office/officeart/2005/8/layout/hierarchy3"/>
    <dgm:cxn modelId="{CE4EA61A-495E-46AE-BFF5-6FDBCECEBC8C}" type="presParOf" srcId="{A8932AAE-D2E3-4EFE-8AA6-05D1F6D9ED0A}" destId="{3C152AE1-1143-4191-AC66-B945171580CC}" srcOrd="1" destOrd="0" presId="urn:microsoft.com/office/officeart/2005/8/layout/hierarchy3"/>
    <dgm:cxn modelId="{913984E7-B5B7-4F58-A8C6-8B078F46BCAA}" type="presParOf" srcId="{5586CA0F-649B-4BE2-85E2-884DED501759}" destId="{A9B76C1F-2157-4863-84F1-520A420CE3AB}" srcOrd="1" destOrd="0" presId="urn:microsoft.com/office/officeart/2005/8/layout/hierarchy3"/>
    <dgm:cxn modelId="{2605A3F5-ADA8-44D8-9C14-CCBACA3F3B15}" type="presParOf" srcId="{A9B76C1F-2157-4863-84F1-520A420CE3AB}" destId="{CB22DFF8-CF4A-42F4-A8C8-4D1C9B7B3974}" srcOrd="0" destOrd="0" presId="urn:microsoft.com/office/officeart/2005/8/layout/hierarchy3"/>
    <dgm:cxn modelId="{42B8EF76-CB98-4CB0-981C-3653784A0D30}" type="presParOf" srcId="{A9B76C1F-2157-4863-84F1-520A420CE3AB}" destId="{5EFCEC42-33C7-453C-BA52-8F79AE69FDB5}" srcOrd="1" destOrd="0" presId="urn:microsoft.com/office/officeart/2005/8/layout/hierarchy3"/>
    <dgm:cxn modelId="{36AA9773-049D-4D25-8C88-709FAA443BAF}" type="presParOf" srcId="{A9B76C1F-2157-4863-84F1-520A420CE3AB}" destId="{ACAD4D9F-44F3-4A0E-AF6D-017ED40D7478}" srcOrd="2" destOrd="0" presId="urn:microsoft.com/office/officeart/2005/8/layout/hierarchy3"/>
    <dgm:cxn modelId="{4F47AD98-77FD-447A-92EC-C9B092296EFC}" type="presParOf" srcId="{A9B76C1F-2157-4863-84F1-520A420CE3AB}" destId="{392CF2CB-A4AC-46E1-8353-BA392F517EC0}" srcOrd="3" destOrd="0" presId="urn:microsoft.com/office/officeart/2005/8/layout/hierarchy3"/>
    <dgm:cxn modelId="{255ED542-FEFE-4A88-A73D-25FD184037B1}" type="presParOf" srcId="{A9B76C1F-2157-4863-84F1-520A420CE3AB}" destId="{AA8B71BB-ADD4-4E64-8F9B-193B0FBCD21A}" srcOrd="4" destOrd="0" presId="urn:microsoft.com/office/officeart/2005/8/layout/hierarchy3"/>
    <dgm:cxn modelId="{C20B9BAF-1A34-40CA-ACF1-9F06285C9AD7}" type="presParOf" srcId="{A9B76C1F-2157-4863-84F1-520A420CE3AB}" destId="{BF139320-6A84-44CA-986D-7DA9BB72FE1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476C7-9A8E-472A-B226-7027D46B77EF}" type="doc">
      <dgm:prSet loTypeId="urn:microsoft.com/office/officeart/2005/8/layout/vProcess5" loCatId="process" qsTypeId="urn:microsoft.com/office/officeart/2005/8/quickstyle/simple5" qsCatId="simple" csTypeId="urn:microsoft.com/office/officeart/2005/8/colors/accent4_3" csCatId="accent4"/>
      <dgm:spPr/>
      <dgm:t>
        <a:bodyPr/>
        <a:lstStyle/>
        <a:p>
          <a:endParaRPr lang="en-US"/>
        </a:p>
      </dgm:t>
    </dgm:pt>
    <dgm:pt modelId="{72C7EB36-BC96-4D59-AFA8-C9A1E11988E9}">
      <dgm:prSet/>
      <dgm:spPr/>
      <dgm:t>
        <a:bodyPr/>
        <a:lstStyle/>
        <a:p>
          <a:r>
            <a:rPr lang="en-US" b="1"/>
            <a:t>Tier 1: </a:t>
          </a:r>
          <a:r>
            <a:rPr lang="en-US"/>
            <a:t>Awareness and prevention for all children and families all year round.</a:t>
          </a:r>
        </a:p>
      </dgm:t>
    </dgm:pt>
    <dgm:pt modelId="{8D31A89D-4A78-4D1E-8B21-89C395AE8AB4}" type="parTrans" cxnId="{11B8CC8F-827D-4D08-9006-E02660807AB3}">
      <dgm:prSet/>
      <dgm:spPr/>
      <dgm:t>
        <a:bodyPr/>
        <a:lstStyle/>
        <a:p>
          <a:endParaRPr lang="en-US"/>
        </a:p>
      </dgm:t>
    </dgm:pt>
    <dgm:pt modelId="{929E64D0-F93A-4B91-894F-448478CD5EA1}" type="sibTrans" cxnId="{11B8CC8F-827D-4D08-9006-E02660807AB3}">
      <dgm:prSet/>
      <dgm:spPr/>
      <dgm:t>
        <a:bodyPr/>
        <a:lstStyle/>
        <a:p>
          <a:endParaRPr lang="en-US"/>
        </a:p>
      </dgm:t>
    </dgm:pt>
    <dgm:pt modelId="{EAE4DD7A-A5AC-492F-87E1-47DCF64824BD}">
      <dgm:prSet/>
      <dgm:spPr/>
      <dgm:t>
        <a:bodyPr/>
        <a:lstStyle/>
        <a:p>
          <a:r>
            <a:rPr lang="en-US" b="1"/>
            <a:t>Tier 2: </a:t>
          </a:r>
          <a:r>
            <a:rPr lang="en-US"/>
            <a:t>Personalized outreach to families of children missing 10-19 percent of days enrolled.</a:t>
          </a:r>
        </a:p>
      </dgm:t>
    </dgm:pt>
    <dgm:pt modelId="{B8FCBEBC-16F2-4791-B733-F99C7A7F256E}" type="parTrans" cxnId="{6E934059-1C30-4CCE-A10D-3382A03E3BFB}">
      <dgm:prSet/>
      <dgm:spPr/>
      <dgm:t>
        <a:bodyPr/>
        <a:lstStyle/>
        <a:p>
          <a:endParaRPr lang="en-US"/>
        </a:p>
      </dgm:t>
    </dgm:pt>
    <dgm:pt modelId="{DDBCE18E-4CB0-48E4-BB57-1A7B6BEF74A1}" type="sibTrans" cxnId="{6E934059-1C30-4CCE-A10D-3382A03E3BFB}">
      <dgm:prSet/>
      <dgm:spPr/>
      <dgm:t>
        <a:bodyPr/>
        <a:lstStyle/>
        <a:p>
          <a:endParaRPr lang="en-US"/>
        </a:p>
      </dgm:t>
    </dgm:pt>
    <dgm:pt modelId="{4F610BE2-79A5-4AA6-8665-055940835E59}">
      <dgm:prSet/>
      <dgm:spPr/>
      <dgm:t>
        <a:bodyPr/>
        <a:lstStyle/>
        <a:p>
          <a:r>
            <a:rPr lang="en-US" b="1"/>
            <a:t>Tier 3: </a:t>
          </a:r>
          <a:r>
            <a:rPr lang="en-US"/>
            <a:t>Targeted intervention with families of children missing 20 percent or more of days enrolled.</a:t>
          </a:r>
        </a:p>
      </dgm:t>
    </dgm:pt>
    <dgm:pt modelId="{C2E4E3A4-38D0-4199-AADF-B7A6BEF3F98F}" type="parTrans" cxnId="{0ECCAE3E-3D64-44F4-B971-81AE35A904EA}">
      <dgm:prSet/>
      <dgm:spPr/>
      <dgm:t>
        <a:bodyPr/>
        <a:lstStyle/>
        <a:p>
          <a:endParaRPr lang="en-US"/>
        </a:p>
      </dgm:t>
    </dgm:pt>
    <dgm:pt modelId="{200977ED-14BF-4DDB-9901-B3D5A81338A3}" type="sibTrans" cxnId="{0ECCAE3E-3D64-44F4-B971-81AE35A904EA}">
      <dgm:prSet/>
      <dgm:spPr/>
      <dgm:t>
        <a:bodyPr/>
        <a:lstStyle/>
        <a:p>
          <a:endParaRPr lang="en-US"/>
        </a:p>
      </dgm:t>
    </dgm:pt>
    <dgm:pt modelId="{B7E3BF22-C001-46A9-95CF-60898FC7DA20}" type="pres">
      <dgm:prSet presAssocID="{0C2476C7-9A8E-472A-B226-7027D46B77EF}" presName="outerComposite" presStyleCnt="0">
        <dgm:presLayoutVars>
          <dgm:chMax val="5"/>
          <dgm:dir/>
          <dgm:resizeHandles val="exact"/>
        </dgm:presLayoutVars>
      </dgm:prSet>
      <dgm:spPr/>
      <dgm:t>
        <a:bodyPr/>
        <a:lstStyle/>
        <a:p>
          <a:endParaRPr lang="en-US"/>
        </a:p>
      </dgm:t>
    </dgm:pt>
    <dgm:pt modelId="{5F1BE902-A6A4-4611-A6D3-5C93A856CE90}" type="pres">
      <dgm:prSet presAssocID="{0C2476C7-9A8E-472A-B226-7027D46B77EF}" presName="dummyMaxCanvas" presStyleCnt="0">
        <dgm:presLayoutVars/>
      </dgm:prSet>
      <dgm:spPr/>
    </dgm:pt>
    <dgm:pt modelId="{F29C80E1-2A08-4F5E-8503-83F04B22134E}" type="pres">
      <dgm:prSet presAssocID="{0C2476C7-9A8E-472A-B226-7027D46B77EF}" presName="ThreeNodes_1" presStyleLbl="node1" presStyleIdx="0" presStyleCnt="3">
        <dgm:presLayoutVars>
          <dgm:bulletEnabled val="1"/>
        </dgm:presLayoutVars>
      </dgm:prSet>
      <dgm:spPr/>
      <dgm:t>
        <a:bodyPr/>
        <a:lstStyle/>
        <a:p>
          <a:endParaRPr lang="en-US"/>
        </a:p>
      </dgm:t>
    </dgm:pt>
    <dgm:pt modelId="{40CBF284-E3E2-45E2-8205-A093DF0DB8E4}" type="pres">
      <dgm:prSet presAssocID="{0C2476C7-9A8E-472A-B226-7027D46B77EF}" presName="ThreeNodes_2" presStyleLbl="node1" presStyleIdx="1" presStyleCnt="3">
        <dgm:presLayoutVars>
          <dgm:bulletEnabled val="1"/>
        </dgm:presLayoutVars>
      </dgm:prSet>
      <dgm:spPr/>
      <dgm:t>
        <a:bodyPr/>
        <a:lstStyle/>
        <a:p>
          <a:endParaRPr lang="en-US"/>
        </a:p>
      </dgm:t>
    </dgm:pt>
    <dgm:pt modelId="{B5840265-17B1-42C3-B359-8FC7966A1297}" type="pres">
      <dgm:prSet presAssocID="{0C2476C7-9A8E-472A-B226-7027D46B77EF}" presName="ThreeNodes_3" presStyleLbl="node1" presStyleIdx="2" presStyleCnt="3">
        <dgm:presLayoutVars>
          <dgm:bulletEnabled val="1"/>
        </dgm:presLayoutVars>
      </dgm:prSet>
      <dgm:spPr/>
      <dgm:t>
        <a:bodyPr/>
        <a:lstStyle/>
        <a:p>
          <a:endParaRPr lang="en-US"/>
        </a:p>
      </dgm:t>
    </dgm:pt>
    <dgm:pt modelId="{C9BA9C0F-4FCA-4448-A51A-701CBB0F6CCC}" type="pres">
      <dgm:prSet presAssocID="{0C2476C7-9A8E-472A-B226-7027D46B77EF}" presName="ThreeConn_1-2" presStyleLbl="fgAccFollowNode1" presStyleIdx="0" presStyleCnt="2">
        <dgm:presLayoutVars>
          <dgm:bulletEnabled val="1"/>
        </dgm:presLayoutVars>
      </dgm:prSet>
      <dgm:spPr/>
      <dgm:t>
        <a:bodyPr/>
        <a:lstStyle/>
        <a:p>
          <a:endParaRPr lang="en-US"/>
        </a:p>
      </dgm:t>
    </dgm:pt>
    <dgm:pt modelId="{FFA888E0-67D7-4FB1-9739-B3C94DC3309F}" type="pres">
      <dgm:prSet presAssocID="{0C2476C7-9A8E-472A-B226-7027D46B77EF}" presName="ThreeConn_2-3" presStyleLbl="fgAccFollowNode1" presStyleIdx="1" presStyleCnt="2">
        <dgm:presLayoutVars>
          <dgm:bulletEnabled val="1"/>
        </dgm:presLayoutVars>
      </dgm:prSet>
      <dgm:spPr/>
      <dgm:t>
        <a:bodyPr/>
        <a:lstStyle/>
        <a:p>
          <a:endParaRPr lang="en-US"/>
        </a:p>
      </dgm:t>
    </dgm:pt>
    <dgm:pt modelId="{D7836194-E0ED-4C56-9DE5-C883146690C7}" type="pres">
      <dgm:prSet presAssocID="{0C2476C7-9A8E-472A-B226-7027D46B77EF}" presName="ThreeNodes_1_text" presStyleLbl="node1" presStyleIdx="2" presStyleCnt="3">
        <dgm:presLayoutVars>
          <dgm:bulletEnabled val="1"/>
        </dgm:presLayoutVars>
      </dgm:prSet>
      <dgm:spPr/>
      <dgm:t>
        <a:bodyPr/>
        <a:lstStyle/>
        <a:p>
          <a:endParaRPr lang="en-US"/>
        </a:p>
      </dgm:t>
    </dgm:pt>
    <dgm:pt modelId="{70DEB88F-F94B-412B-AAF2-0A3EA515A5A0}" type="pres">
      <dgm:prSet presAssocID="{0C2476C7-9A8E-472A-B226-7027D46B77EF}" presName="ThreeNodes_2_text" presStyleLbl="node1" presStyleIdx="2" presStyleCnt="3">
        <dgm:presLayoutVars>
          <dgm:bulletEnabled val="1"/>
        </dgm:presLayoutVars>
      </dgm:prSet>
      <dgm:spPr/>
      <dgm:t>
        <a:bodyPr/>
        <a:lstStyle/>
        <a:p>
          <a:endParaRPr lang="en-US"/>
        </a:p>
      </dgm:t>
    </dgm:pt>
    <dgm:pt modelId="{E4111FE6-D6B1-4F19-93AF-C5BC828CB8D8}" type="pres">
      <dgm:prSet presAssocID="{0C2476C7-9A8E-472A-B226-7027D46B77EF}" presName="ThreeNodes_3_text" presStyleLbl="node1" presStyleIdx="2" presStyleCnt="3">
        <dgm:presLayoutVars>
          <dgm:bulletEnabled val="1"/>
        </dgm:presLayoutVars>
      </dgm:prSet>
      <dgm:spPr/>
      <dgm:t>
        <a:bodyPr/>
        <a:lstStyle/>
        <a:p>
          <a:endParaRPr lang="en-US"/>
        </a:p>
      </dgm:t>
    </dgm:pt>
  </dgm:ptLst>
  <dgm:cxnLst>
    <dgm:cxn modelId="{16C9B5E5-347F-404B-A6F6-4B59F719A2C8}" type="presOf" srcId="{72C7EB36-BC96-4D59-AFA8-C9A1E11988E9}" destId="{F29C80E1-2A08-4F5E-8503-83F04B22134E}" srcOrd="0" destOrd="0" presId="urn:microsoft.com/office/officeart/2005/8/layout/vProcess5"/>
    <dgm:cxn modelId="{22B2C5B6-134A-4D07-A7CC-9B674010632C}" type="presOf" srcId="{0C2476C7-9A8E-472A-B226-7027D46B77EF}" destId="{B7E3BF22-C001-46A9-95CF-60898FC7DA20}" srcOrd="0" destOrd="0" presId="urn:microsoft.com/office/officeart/2005/8/layout/vProcess5"/>
    <dgm:cxn modelId="{11B8CC8F-827D-4D08-9006-E02660807AB3}" srcId="{0C2476C7-9A8E-472A-B226-7027D46B77EF}" destId="{72C7EB36-BC96-4D59-AFA8-C9A1E11988E9}" srcOrd="0" destOrd="0" parTransId="{8D31A89D-4A78-4D1E-8B21-89C395AE8AB4}" sibTransId="{929E64D0-F93A-4B91-894F-448478CD5EA1}"/>
    <dgm:cxn modelId="{6E934059-1C30-4CCE-A10D-3382A03E3BFB}" srcId="{0C2476C7-9A8E-472A-B226-7027D46B77EF}" destId="{EAE4DD7A-A5AC-492F-87E1-47DCF64824BD}" srcOrd="1" destOrd="0" parTransId="{B8FCBEBC-16F2-4791-B733-F99C7A7F256E}" sibTransId="{DDBCE18E-4CB0-48E4-BB57-1A7B6BEF74A1}"/>
    <dgm:cxn modelId="{0CFCAF3B-D288-42C9-86D7-CC35D2488513}" type="presOf" srcId="{EAE4DD7A-A5AC-492F-87E1-47DCF64824BD}" destId="{40CBF284-E3E2-45E2-8205-A093DF0DB8E4}" srcOrd="0" destOrd="0" presId="urn:microsoft.com/office/officeart/2005/8/layout/vProcess5"/>
    <dgm:cxn modelId="{803044B4-8AED-4DF1-8FDD-DDF12743195F}" type="presOf" srcId="{72C7EB36-BC96-4D59-AFA8-C9A1E11988E9}" destId="{D7836194-E0ED-4C56-9DE5-C883146690C7}" srcOrd="1" destOrd="0" presId="urn:microsoft.com/office/officeart/2005/8/layout/vProcess5"/>
    <dgm:cxn modelId="{11CCEE40-9DF8-4C1F-9A13-3707369C1AC3}" type="presOf" srcId="{4F610BE2-79A5-4AA6-8665-055940835E59}" destId="{E4111FE6-D6B1-4F19-93AF-C5BC828CB8D8}" srcOrd="1" destOrd="0" presId="urn:microsoft.com/office/officeart/2005/8/layout/vProcess5"/>
    <dgm:cxn modelId="{6C6E87DC-6077-4E59-9ABF-1F7F2E898F0A}" type="presOf" srcId="{EAE4DD7A-A5AC-492F-87E1-47DCF64824BD}" destId="{70DEB88F-F94B-412B-AAF2-0A3EA515A5A0}" srcOrd="1" destOrd="0" presId="urn:microsoft.com/office/officeart/2005/8/layout/vProcess5"/>
    <dgm:cxn modelId="{0ECCAE3E-3D64-44F4-B971-81AE35A904EA}" srcId="{0C2476C7-9A8E-472A-B226-7027D46B77EF}" destId="{4F610BE2-79A5-4AA6-8665-055940835E59}" srcOrd="2" destOrd="0" parTransId="{C2E4E3A4-38D0-4199-AADF-B7A6BEF3F98F}" sibTransId="{200977ED-14BF-4DDB-9901-B3D5A81338A3}"/>
    <dgm:cxn modelId="{C57013F3-6307-4EA6-BF14-FF621AFB4B8A}" type="presOf" srcId="{4F610BE2-79A5-4AA6-8665-055940835E59}" destId="{B5840265-17B1-42C3-B359-8FC7966A1297}" srcOrd="0" destOrd="0" presId="urn:microsoft.com/office/officeart/2005/8/layout/vProcess5"/>
    <dgm:cxn modelId="{5EB3615C-7028-4228-B036-6D6C184332E6}" type="presOf" srcId="{929E64D0-F93A-4B91-894F-448478CD5EA1}" destId="{C9BA9C0F-4FCA-4448-A51A-701CBB0F6CCC}" srcOrd="0" destOrd="0" presId="urn:microsoft.com/office/officeart/2005/8/layout/vProcess5"/>
    <dgm:cxn modelId="{66CB0E05-3067-4432-AA33-A9752D96D78C}" type="presOf" srcId="{DDBCE18E-4CB0-48E4-BB57-1A7B6BEF74A1}" destId="{FFA888E0-67D7-4FB1-9739-B3C94DC3309F}" srcOrd="0" destOrd="0" presId="urn:microsoft.com/office/officeart/2005/8/layout/vProcess5"/>
    <dgm:cxn modelId="{18669D09-4444-4930-B46B-7187B4DDF38B}" type="presParOf" srcId="{B7E3BF22-C001-46A9-95CF-60898FC7DA20}" destId="{5F1BE902-A6A4-4611-A6D3-5C93A856CE90}" srcOrd="0" destOrd="0" presId="urn:microsoft.com/office/officeart/2005/8/layout/vProcess5"/>
    <dgm:cxn modelId="{94B3DE0B-62B2-4D8C-92E0-BE25300519C7}" type="presParOf" srcId="{B7E3BF22-C001-46A9-95CF-60898FC7DA20}" destId="{F29C80E1-2A08-4F5E-8503-83F04B22134E}" srcOrd="1" destOrd="0" presId="urn:microsoft.com/office/officeart/2005/8/layout/vProcess5"/>
    <dgm:cxn modelId="{4D3B5974-EC4B-4F7D-B73E-D5DBE6AFCF0B}" type="presParOf" srcId="{B7E3BF22-C001-46A9-95CF-60898FC7DA20}" destId="{40CBF284-E3E2-45E2-8205-A093DF0DB8E4}" srcOrd="2" destOrd="0" presId="urn:microsoft.com/office/officeart/2005/8/layout/vProcess5"/>
    <dgm:cxn modelId="{7592D9DD-4DFE-4461-AA88-C8105E38CEBF}" type="presParOf" srcId="{B7E3BF22-C001-46A9-95CF-60898FC7DA20}" destId="{B5840265-17B1-42C3-B359-8FC7966A1297}" srcOrd="3" destOrd="0" presId="urn:microsoft.com/office/officeart/2005/8/layout/vProcess5"/>
    <dgm:cxn modelId="{F932B4BC-9E85-48E1-B407-2BDA47B0300F}" type="presParOf" srcId="{B7E3BF22-C001-46A9-95CF-60898FC7DA20}" destId="{C9BA9C0F-4FCA-4448-A51A-701CBB0F6CCC}" srcOrd="4" destOrd="0" presId="urn:microsoft.com/office/officeart/2005/8/layout/vProcess5"/>
    <dgm:cxn modelId="{31AEB9C0-3518-4C76-9171-C0034E3E4642}" type="presParOf" srcId="{B7E3BF22-C001-46A9-95CF-60898FC7DA20}" destId="{FFA888E0-67D7-4FB1-9739-B3C94DC3309F}" srcOrd="5" destOrd="0" presId="urn:microsoft.com/office/officeart/2005/8/layout/vProcess5"/>
    <dgm:cxn modelId="{FAF2D9C4-E8BC-42AD-AA33-A7CA9F03E4D1}" type="presParOf" srcId="{B7E3BF22-C001-46A9-95CF-60898FC7DA20}" destId="{D7836194-E0ED-4C56-9DE5-C883146690C7}" srcOrd="6" destOrd="0" presId="urn:microsoft.com/office/officeart/2005/8/layout/vProcess5"/>
    <dgm:cxn modelId="{C768AB8D-36A6-4D6B-B058-A205D3A4EEB1}" type="presParOf" srcId="{B7E3BF22-C001-46A9-95CF-60898FC7DA20}" destId="{70DEB88F-F94B-412B-AAF2-0A3EA515A5A0}" srcOrd="7" destOrd="0" presId="urn:microsoft.com/office/officeart/2005/8/layout/vProcess5"/>
    <dgm:cxn modelId="{006EF5E4-4FB2-4321-A725-C4E537898B57}" type="presParOf" srcId="{B7E3BF22-C001-46A9-95CF-60898FC7DA20}" destId="{E4111FE6-D6B1-4F19-93AF-C5BC828CB8D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B829F-E04A-431C-A51C-B732D5F146CA}" type="doc">
      <dgm:prSet loTypeId="urn:microsoft.com/office/officeart/2005/8/layout/hProcess6" loCatId="process" qsTypeId="urn:microsoft.com/office/officeart/2005/8/quickstyle/simple5" qsCatId="simple" csTypeId="urn:microsoft.com/office/officeart/2005/8/colors/accent2_4" csCatId="accent2" phldr="1"/>
      <dgm:spPr/>
      <dgm:t>
        <a:bodyPr/>
        <a:lstStyle/>
        <a:p>
          <a:endParaRPr lang="en-US"/>
        </a:p>
      </dgm:t>
    </dgm:pt>
    <dgm:pt modelId="{F0DF76E2-AAF0-4245-B2CA-1AE2DED7B406}">
      <dgm:prSet/>
      <dgm:spPr/>
      <dgm:t>
        <a:bodyPr/>
        <a:lstStyle/>
        <a:p>
          <a:r>
            <a:rPr lang="en-US"/>
            <a:t>In- Seat Attendance – 92% or higher &amp; Chronic Absences – 10% or less</a:t>
          </a:r>
        </a:p>
      </dgm:t>
    </dgm:pt>
    <dgm:pt modelId="{E1411937-2BFC-4754-97AC-8AF2A2629AF7}" type="parTrans" cxnId="{D3242D87-BBA9-4446-8293-1AF46923D508}">
      <dgm:prSet/>
      <dgm:spPr/>
      <dgm:t>
        <a:bodyPr/>
        <a:lstStyle/>
        <a:p>
          <a:endParaRPr lang="en-US"/>
        </a:p>
      </dgm:t>
    </dgm:pt>
    <dgm:pt modelId="{9DFBC5B9-A407-45CC-B5CC-8C7A24252EC2}" type="sibTrans" cxnId="{D3242D87-BBA9-4446-8293-1AF46923D508}">
      <dgm:prSet/>
      <dgm:spPr/>
      <dgm:t>
        <a:bodyPr/>
        <a:lstStyle/>
        <a:p>
          <a:endParaRPr lang="en-US"/>
        </a:p>
      </dgm:t>
    </dgm:pt>
    <dgm:pt modelId="{764F8338-2BF3-40A4-8287-80633DE65FF8}">
      <dgm:prSet/>
      <dgm:spPr/>
      <dgm:t>
        <a:bodyPr/>
        <a:lstStyle/>
        <a:p>
          <a:r>
            <a:rPr lang="en-US"/>
            <a:t>Year-Long Messaging</a:t>
          </a:r>
        </a:p>
      </dgm:t>
    </dgm:pt>
    <dgm:pt modelId="{32447E86-5F2F-43F6-A404-ECEA1CD1DE76}" type="parTrans" cxnId="{0894366F-422D-4109-8727-7CDD28DCF7E5}">
      <dgm:prSet/>
      <dgm:spPr/>
      <dgm:t>
        <a:bodyPr/>
        <a:lstStyle/>
        <a:p>
          <a:endParaRPr lang="en-US"/>
        </a:p>
      </dgm:t>
    </dgm:pt>
    <dgm:pt modelId="{BB32F337-73DF-48B8-A86F-EDF4921FC68B}" type="sibTrans" cxnId="{0894366F-422D-4109-8727-7CDD28DCF7E5}">
      <dgm:prSet/>
      <dgm:spPr/>
      <dgm:t>
        <a:bodyPr/>
        <a:lstStyle/>
        <a:p>
          <a:endParaRPr lang="en-US"/>
        </a:p>
      </dgm:t>
    </dgm:pt>
    <dgm:pt modelId="{10A1AE55-9598-4883-B51E-BDDEA878A352}">
      <dgm:prSet/>
      <dgm:spPr/>
      <dgm:t>
        <a:bodyPr/>
        <a:lstStyle/>
        <a:p>
          <a:r>
            <a:rPr lang="en-US"/>
            <a:t>Summer – Home Visits</a:t>
          </a:r>
        </a:p>
      </dgm:t>
    </dgm:pt>
    <dgm:pt modelId="{3F66AAE8-0A7C-48AD-961D-6E9392637441}" type="parTrans" cxnId="{F0CB407B-EBED-4D29-B27D-85918C7BA4B1}">
      <dgm:prSet/>
      <dgm:spPr/>
      <dgm:t>
        <a:bodyPr/>
        <a:lstStyle/>
        <a:p>
          <a:endParaRPr lang="en-US"/>
        </a:p>
      </dgm:t>
    </dgm:pt>
    <dgm:pt modelId="{04445FDC-164E-47F3-A899-389DBC98462E}" type="sibTrans" cxnId="{F0CB407B-EBED-4D29-B27D-85918C7BA4B1}">
      <dgm:prSet/>
      <dgm:spPr/>
      <dgm:t>
        <a:bodyPr/>
        <a:lstStyle/>
        <a:p>
          <a:endParaRPr lang="en-US"/>
        </a:p>
      </dgm:t>
    </dgm:pt>
    <dgm:pt modelId="{D658F444-B4EA-4E71-922F-0F794BF8A9C4}">
      <dgm:prSet/>
      <dgm:spPr/>
      <dgm:t>
        <a:bodyPr/>
        <a:lstStyle/>
        <a:p>
          <a:r>
            <a:rPr lang="en-US"/>
            <a:t>August/September - Orientation Meetings and Attendance Awareness Month</a:t>
          </a:r>
        </a:p>
      </dgm:t>
    </dgm:pt>
    <dgm:pt modelId="{A5671FD2-47D9-45F8-9D33-CC3AADD9E415}" type="parTrans" cxnId="{AB9731F1-123D-4B51-8714-6FB29067243E}">
      <dgm:prSet/>
      <dgm:spPr/>
      <dgm:t>
        <a:bodyPr/>
        <a:lstStyle/>
        <a:p>
          <a:endParaRPr lang="en-US"/>
        </a:p>
      </dgm:t>
    </dgm:pt>
    <dgm:pt modelId="{7D5A42DC-0ECC-4885-9FAE-9F5E7561B0E6}" type="sibTrans" cxnId="{AB9731F1-123D-4B51-8714-6FB29067243E}">
      <dgm:prSet/>
      <dgm:spPr/>
      <dgm:t>
        <a:bodyPr/>
        <a:lstStyle/>
        <a:p>
          <a:endParaRPr lang="en-US"/>
        </a:p>
      </dgm:t>
    </dgm:pt>
    <dgm:pt modelId="{208EAEED-8AF2-4D81-A937-18A4819D43FD}">
      <dgm:prSet/>
      <dgm:spPr/>
      <dgm:t>
        <a:bodyPr/>
        <a:lstStyle/>
        <a:p>
          <a:r>
            <a:rPr lang="en-US"/>
            <a:t>October – Begin Student Recognition Ceremonies</a:t>
          </a:r>
        </a:p>
      </dgm:t>
    </dgm:pt>
    <dgm:pt modelId="{5985A427-B2C1-460A-9D38-435009FC007D}" type="parTrans" cxnId="{720B8344-B70A-4A89-AD1D-E1E8438B6556}">
      <dgm:prSet/>
      <dgm:spPr/>
      <dgm:t>
        <a:bodyPr/>
        <a:lstStyle/>
        <a:p>
          <a:endParaRPr lang="en-US"/>
        </a:p>
      </dgm:t>
    </dgm:pt>
    <dgm:pt modelId="{0E2B8B1E-8208-4FED-84EB-B632B05365A3}" type="sibTrans" cxnId="{720B8344-B70A-4A89-AD1D-E1E8438B6556}">
      <dgm:prSet/>
      <dgm:spPr/>
      <dgm:t>
        <a:bodyPr/>
        <a:lstStyle/>
        <a:p>
          <a:endParaRPr lang="en-US"/>
        </a:p>
      </dgm:t>
    </dgm:pt>
    <dgm:pt modelId="{0831BDA6-7706-422F-87E1-A83485121D44}">
      <dgm:prSet/>
      <dgm:spPr/>
      <dgm:t>
        <a:bodyPr/>
        <a:lstStyle/>
        <a:p>
          <a:r>
            <a:rPr lang="en-US"/>
            <a:t>November – Parent and Student Attendance Celebration &amp; Holiday Basket Giveaway</a:t>
          </a:r>
        </a:p>
      </dgm:t>
    </dgm:pt>
    <dgm:pt modelId="{DBF66E8F-EC1F-4FC8-A7FC-27791681FC2C}" type="parTrans" cxnId="{99323FFC-9F9B-4229-B1E8-A928004151EF}">
      <dgm:prSet/>
      <dgm:spPr/>
      <dgm:t>
        <a:bodyPr/>
        <a:lstStyle/>
        <a:p>
          <a:endParaRPr lang="en-US"/>
        </a:p>
      </dgm:t>
    </dgm:pt>
    <dgm:pt modelId="{DFEBF3C8-9812-4F08-A727-EED189087B5D}" type="sibTrans" cxnId="{99323FFC-9F9B-4229-B1E8-A928004151EF}">
      <dgm:prSet/>
      <dgm:spPr/>
      <dgm:t>
        <a:bodyPr/>
        <a:lstStyle/>
        <a:p>
          <a:endParaRPr lang="en-US"/>
        </a:p>
      </dgm:t>
    </dgm:pt>
    <dgm:pt modelId="{B92D718B-F0FC-47F4-BFE0-6AD2D5F1956D}">
      <dgm:prSet/>
      <dgm:spPr/>
      <dgm:t>
        <a:bodyPr/>
        <a:lstStyle/>
        <a:p>
          <a:r>
            <a:rPr lang="en-US"/>
            <a:t>December – Winter Performance – Honor Grandparents and Student Attendance</a:t>
          </a:r>
        </a:p>
      </dgm:t>
    </dgm:pt>
    <dgm:pt modelId="{18B73E6B-FEAC-4154-9A59-A0D466330373}" type="parTrans" cxnId="{152E9DBD-9831-4762-98BF-C5A46EB26F98}">
      <dgm:prSet/>
      <dgm:spPr/>
      <dgm:t>
        <a:bodyPr/>
        <a:lstStyle/>
        <a:p>
          <a:endParaRPr lang="en-US"/>
        </a:p>
      </dgm:t>
    </dgm:pt>
    <dgm:pt modelId="{21DD3C99-B6C1-4029-BADE-06DD19C13DCE}" type="sibTrans" cxnId="{152E9DBD-9831-4762-98BF-C5A46EB26F98}">
      <dgm:prSet/>
      <dgm:spPr/>
      <dgm:t>
        <a:bodyPr/>
        <a:lstStyle/>
        <a:p>
          <a:endParaRPr lang="en-US"/>
        </a:p>
      </dgm:t>
    </dgm:pt>
    <dgm:pt modelId="{9014B150-5BCF-4C34-A8FD-EEA8EC1D967C}">
      <dgm:prSet/>
      <dgm:spPr/>
      <dgm:t>
        <a:bodyPr/>
        <a:lstStyle/>
        <a:p>
          <a:r>
            <a:rPr lang="en-US"/>
            <a:t>January – Attendance Olympics (Gold, Silver and Bronze Medals)</a:t>
          </a:r>
        </a:p>
      </dgm:t>
    </dgm:pt>
    <dgm:pt modelId="{95DA951B-5B2E-4EEC-BAB3-78EA8CC6C97A}" type="parTrans" cxnId="{C7D5BBE5-F45A-416F-99B8-EA0216ECB368}">
      <dgm:prSet/>
      <dgm:spPr/>
      <dgm:t>
        <a:bodyPr/>
        <a:lstStyle/>
        <a:p>
          <a:endParaRPr lang="en-US"/>
        </a:p>
      </dgm:t>
    </dgm:pt>
    <dgm:pt modelId="{9BF927A3-F470-48F7-B2EE-E38F19B9122D}" type="sibTrans" cxnId="{C7D5BBE5-F45A-416F-99B8-EA0216ECB368}">
      <dgm:prSet/>
      <dgm:spPr/>
      <dgm:t>
        <a:bodyPr/>
        <a:lstStyle/>
        <a:p>
          <a:endParaRPr lang="en-US"/>
        </a:p>
      </dgm:t>
    </dgm:pt>
    <dgm:pt modelId="{0F902855-0528-468B-AD7A-7DCD11726B32}">
      <dgm:prSet/>
      <dgm:spPr/>
      <dgm:t>
        <a:bodyPr/>
        <a:lstStyle/>
        <a:p>
          <a:r>
            <a:rPr lang="en-US"/>
            <a:t>February – 100th Day of School Attendance Celebration</a:t>
          </a:r>
        </a:p>
      </dgm:t>
    </dgm:pt>
    <dgm:pt modelId="{E59949FB-1D89-44C2-AA36-8D4D27E23B80}" type="parTrans" cxnId="{A9F9BDE0-62F3-4E0E-8551-5331218BCF69}">
      <dgm:prSet/>
      <dgm:spPr/>
      <dgm:t>
        <a:bodyPr/>
        <a:lstStyle/>
        <a:p>
          <a:endParaRPr lang="en-US"/>
        </a:p>
      </dgm:t>
    </dgm:pt>
    <dgm:pt modelId="{66D9ACCD-874F-4EA6-B253-4ECA4856E39B}" type="sibTrans" cxnId="{A9F9BDE0-62F3-4E0E-8551-5331218BCF69}">
      <dgm:prSet/>
      <dgm:spPr/>
      <dgm:t>
        <a:bodyPr/>
        <a:lstStyle/>
        <a:p>
          <a:endParaRPr lang="en-US"/>
        </a:p>
      </dgm:t>
    </dgm:pt>
    <dgm:pt modelId="{AE8CDFEF-FBC6-49B2-807F-4E9F9E473CB2}">
      <dgm:prSet/>
      <dgm:spPr/>
      <dgm:t>
        <a:bodyPr/>
        <a:lstStyle/>
        <a:p>
          <a:r>
            <a:rPr lang="en-US"/>
            <a:t>March – Read Across America Day and Attendance Messages</a:t>
          </a:r>
        </a:p>
      </dgm:t>
    </dgm:pt>
    <dgm:pt modelId="{75345AD5-C036-49E1-B9BD-13DD6309A156}" type="parTrans" cxnId="{F4C4C979-966A-4CE8-8FC3-096F75ADD4B9}">
      <dgm:prSet/>
      <dgm:spPr/>
      <dgm:t>
        <a:bodyPr/>
        <a:lstStyle/>
        <a:p>
          <a:endParaRPr lang="en-US"/>
        </a:p>
      </dgm:t>
    </dgm:pt>
    <dgm:pt modelId="{865C8F76-F4E8-488D-8B95-58FA07115F26}" type="sibTrans" cxnId="{F4C4C979-966A-4CE8-8FC3-096F75ADD4B9}">
      <dgm:prSet/>
      <dgm:spPr/>
      <dgm:t>
        <a:bodyPr/>
        <a:lstStyle/>
        <a:p>
          <a:endParaRPr lang="en-US"/>
        </a:p>
      </dgm:t>
    </dgm:pt>
    <dgm:pt modelId="{2AA517A5-813D-448A-A80D-102CD27216F3}">
      <dgm:prSet/>
      <dgm:spPr/>
      <dgm:t>
        <a:bodyPr/>
        <a:lstStyle/>
        <a:p>
          <a:r>
            <a:rPr lang="en-US"/>
            <a:t>April – Honor Parents for National Volunteer Week</a:t>
          </a:r>
        </a:p>
      </dgm:t>
    </dgm:pt>
    <dgm:pt modelId="{4A8495DA-C200-4B24-B15B-6CFCE3712E13}" type="parTrans" cxnId="{8A6B194C-07AA-4268-9E4E-4048D82C15C7}">
      <dgm:prSet/>
      <dgm:spPr/>
      <dgm:t>
        <a:bodyPr/>
        <a:lstStyle/>
        <a:p>
          <a:endParaRPr lang="en-US"/>
        </a:p>
      </dgm:t>
    </dgm:pt>
    <dgm:pt modelId="{B54A3131-6FF3-4E7A-A3C6-B82EAF6B6DFE}" type="sibTrans" cxnId="{8A6B194C-07AA-4268-9E4E-4048D82C15C7}">
      <dgm:prSet/>
      <dgm:spPr/>
      <dgm:t>
        <a:bodyPr/>
        <a:lstStyle/>
        <a:p>
          <a:endParaRPr lang="en-US"/>
        </a:p>
      </dgm:t>
    </dgm:pt>
    <dgm:pt modelId="{3189E51D-3514-47EA-84CC-1A4D33C9E35B}">
      <dgm:prSet/>
      <dgm:spPr/>
      <dgm:t>
        <a:bodyPr/>
        <a:lstStyle/>
        <a:p>
          <a:r>
            <a:rPr lang="en-US"/>
            <a:t>May – Plan School-wide Move up Month – Focus on Next Year's Attendance</a:t>
          </a:r>
        </a:p>
      </dgm:t>
    </dgm:pt>
    <dgm:pt modelId="{BD097104-A99B-40FA-8D09-6F12B3E49CBC}" type="parTrans" cxnId="{6AA96C50-2038-4E5E-B750-7F3D8E8456D7}">
      <dgm:prSet/>
      <dgm:spPr/>
      <dgm:t>
        <a:bodyPr/>
        <a:lstStyle/>
        <a:p>
          <a:endParaRPr lang="en-US"/>
        </a:p>
      </dgm:t>
    </dgm:pt>
    <dgm:pt modelId="{768DD316-5D00-4924-8A0F-C313ABBFF8EF}" type="sibTrans" cxnId="{6AA96C50-2038-4E5E-B750-7F3D8E8456D7}">
      <dgm:prSet/>
      <dgm:spPr/>
      <dgm:t>
        <a:bodyPr/>
        <a:lstStyle/>
        <a:p>
          <a:endParaRPr lang="en-US"/>
        </a:p>
      </dgm:t>
    </dgm:pt>
    <dgm:pt modelId="{FB9C0563-4EE8-42D9-AF05-FB2C2A298875}">
      <dgm:prSet/>
      <dgm:spPr/>
      <dgm:t>
        <a:bodyPr/>
        <a:lstStyle/>
        <a:p>
          <a:r>
            <a:rPr lang="en-US"/>
            <a:t>June – End-of-Year Parent and Student Recognition</a:t>
          </a:r>
        </a:p>
      </dgm:t>
    </dgm:pt>
    <dgm:pt modelId="{0999DE96-3EEB-49F3-B710-51F715CEEAAE}" type="parTrans" cxnId="{DBEE172E-5380-410C-AE2F-F12054A5430F}">
      <dgm:prSet/>
      <dgm:spPr/>
      <dgm:t>
        <a:bodyPr/>
        <a:lstStyle/>
        <a:p>
          <a:endParaRPr lang="en-US"/>
        </a:p>
      </dgm:t>
    </dgm:pt>
    <dgm:pt modelId="{7DEC0544-AFBF-4A41-AA4E-3B6307E248A5}" type="sibTrans" cxnId="{DBEE172E-5380-410C-AE2F-F12054A5430F}">
      <dgm:prSet/>
      <dgm:spPr/>
      <dgm:t>
        <a:bodyPr/>
        <a:lstStyle/>
        <a:p>
          <a:endParaRPr lang="en-US"/>
        </a:p>
      </dgm:t>
    </dgm:pt>
    <dgm:pt modelId="{373FE5D5-544D-4AA2-8E59-0FCCB6A29597}" type="pres">
      <dgm:prSet presAssocID="{CF8B829F-E04A-431C-A51C-B732D5F146CA}" presName="theList" presStyleCnt="0">
        <dgm:presLayoutVars>
          <dgm:dir/>
          <dgm:animLvl val="lvl"/>
          <dgm:resizeHandles val="exact"/>
        </dgm:presLayoutVars>
      </dgm:prSet>
      <dgm:spPr/>
      <dgm:t>
        <a:bodyPr/>
        <a:lstStyle/>
        <a:p>
          <a:endParaRPr lang="en-US"/>
        </a:p>
      </dgm:t>
    </dgm:pt>
    <dgm:pt modelId="{2A62DFAD-92AA-4C9D-A18D-0E2117A96994}" type="pres">
      <dgm:prSet presAssocID="{F0DF76E2-AAF0-4245-B2CA-1AE2DED7B406}" presName="compNode" presStyleCnt="0"/>
      <dgm:spPr/>
    </dgm:pt>
    <dgm:pt modelId="{9285C20E-1E03-4EFA-AECC-E8A9AF7A91E6}" type="pres">
      <dgm:prSet presAssocID="{F0DF76E2-AAF0-4245-B2CA-1AE2DED7B406}" presName="noGeometry" presStyleCnt="0"/>
      <dgm:spPr/>
    </dgm:pt>
    <dgm:pt modelId="{65CEA508-8256-4635-AB43-60D37F24558D}" type="pres">
      <dgm:prSet presAssocID="{F0DF76E2-AAF0-4245-B2CA-1AE2DED7B406}" presName="childTextVisible" presStyleLbl="bgAccFollowNode1" presStyleIdx="0" presStyleCnt="2">
        <dgm:presLayoutVars>
          <dgm:bulletEnabled val="1"/>
        </dgm:presLayoutVars>
      </dgm:prSet>
      <dgm:spPr/>
    </dgm:pt>
    <dgm:pt modelId="{569B9640-A94E-420B-A499-20A6696D126E}" type="pres">
      <dgm:prSet presAssocID="{F0DF76E2-AAF0-4245-B2CA-1AE2DED7B406}" presName="childTextHidden" presStyleLbl="bgAccFollowNode1" presStyleIdx="0" presStyleCnt="2"/>
      <dgm:spPr/>
    </dgm:pt>
    <dgm:pt modelId="{9FA735DD-F7EC-4E06-B9B7-64300B8BEBCC}" type="pres">
      <dgm:prSet presAssocID="{F0DF76E2-AAF0-4245-B2CA-1AE2DED7B406}" presName="parentText" presStyleLbl="node1" presStyleIdx="0" presStyleCnt="2">
        <dgm:presLayoutVars>
          <dgm:chMax val="1"/>
          <dgm:bulletEnabled val="1"/>
        </dgm:presLayoutVars>
      </dgm:prSet>
      <dgm:spPr/>
      <dgm:t>
        <a:bodyPr/>
        <a:lstStyle/>
        <a:p>
          <a:endParaRPr lang="en-US"/>
        </a:p>
      </dgm:t>
    </dgm:pt>
    <dgm:pt modelId="{941CB367-1929-4802-9CC4-88171848AF99}" type="pres">
      <dgm:prSet presAssocID="{F0DF76E2-AAF0-4245-B2CA-1AE2DED7B406}" presName="aSpace" presStyleCnt="0"/>
      <dgm:spPr/>
    </dgm:pt>
    <dgm:pt modelId="{1F423FEA-B24F-4587-A697-5AB93C5B5F86}" type="pres">
      <dgm:prSet presAssocID="{764F8338-2BF3-40A4-8287-80633DE65FF8}" presName="compNode" presStyleCnt="0"/>
      <dgm:spPr/>
    </dgm:pt>
    <dgm:pt modelId="{C113EDC7-5EEA-4412-A537-4C0ADEECF813}" type="pres">
      <dgm:prSet presAssocID="{764F8338-2BF3-40A4-8287-80633DE65FF8}" presName="noGeometry" presStyleCnt="0"/>
      <dgm:spPr/>
    </dgm:pt>
    <dgm:pt modelId="{9FB583EE-1203-469E-95C6-B4AD22028E60}" type="pres">
      <dgm:prSet presAssocID="{764F8338-2BF3-40A4-8287-80633DE65FF8}" presName="childTextVisible" presStyleLbl="bgAccFollowNode1" presStyleIdx="1" presStyleCnt="2">
        <dgm:presLayoutVars>
          <dgm:bulletEnabled val="1"/>
        </dgm:presLayoutVars>
      </dgm:prSet>
      <dgm:spPr/>
      <dgm:t>
        <a:bodyPr/>
        <a:lstStyle/>
        <a:p>
          <a:endParaRPr lang="en-US"/>
        </a:p>
      </dgm:t>
    </dgm:pt>
    <dgm:pt modelId="{D14322B3-912B-47C7-A589-EADCB58A7345}" type="pres">
      <dgm:prSet presAssocID="{764F8338-2BF3-40A4-8287-80633DE65FF8}" presName="childTextHidden" presStyleLbl="bgAccFollowNode1" presStyleIdx="1" presStyleCnt="2"/>
      <dgm:spPr/>
      <dgm:t>
        <a:bodyPr/>
        <a:lstStyle/>
        <a:p>
          <a:endParaRPr lang="en-US"/>
        </a:p>
      </dgm:t>
    </dgm:pt>
    <dgm:pt modelId="{1FA690FB-93FA-4F01-B860-4AA459F9FAF6}" type="pres">
      <dgm:prSet presAssocID="{764F8338-2BF3-40A4-8287-80633DE65FF8}" presName="parentText" presStyleLbl="node1" presStyleIdx="1" presStyleCnt="2">
        <dgm:presLayoutVars>
          <dgm:chMax val="1"/>
          <dgm:bulletEnabled val="1"/>
        </dgm:presLayoutVars>
      </dgm:prSet>
      <dgm:spPr/>
      <dgm:t>
        <a:bodyPr/>
        <a:lstStyle/>
        <a:p>
          <a:endParaRPr lang="en-US"/>
        </a:p>
      </dgm:t>
    </dgm:pt>
  </dgm:ptLst>
  <dgm:cxnLst>
    <dgm:cxn modelId="{F0CB407B-EBED-4D29-B27D-85918C7BA4B1}" srcId="{764F8338-2BF3-40A4-8287-80633DE65FF8}" destId="{10A1AE55-9598-4883-B51E-BDDEA878A352}" srcOrd="0" destOrd="0" parTransId="{3F66AAE8-0A7C-48AD-961D-6E9392637441}" sibTransId="{04445FDC-164E-47F3-A899-389DBC98462E}"/>
    <dgm:cxn modelId="{52475C51-AAAB-4AC4-A374-63E831280BC9}" type="presOf" srcId="{2AA517A5-813D-448A-A80D-102CD27216F3}" destId="{9FB583EE-1203-469E-95C6-B4AD22028E60}" srcOrd="0" destOrd="8" presId="urn:microsoft.com/office/officeart/2005/8/layout/hProcess6"/>
    <dgm:cxn modelId="{E612188F-E06A-4319-B167-F994416222A2}" type="presOf" srcId="{AE8CDFEF-FBC6-49B2-807F-4E9F9E473CB2}" destId="{D14322B3-912B-47C7-A589-EADCB58A7345}" srcOrd="1" destOrd="7" presId="urn:microsoft.com/office/officeart/2005/8/layout/hProcess6"/>
    <dgm:cxn modelId="{D943E6A9-EEEC-45C4-9DB0-938C4472D48D}" type="presOf" srcId="{2AA517A5-813D-448A-A80D-102CD27216F3}" destId="{D14322B3-912B-47C7-A589-EADCB58A7345}" srcOrd="1" destOrd="8" presId="urn:microsoft.com/office/officeart/2005/8/layout/hProcess6"/>
    <dgm:cxn modelId="{A9F9BDE0-62F3-4E0E-8551-5331218BCF69}" srcId="{764F8338-2BF3-40A4-8287-80633DE65FF8}" destId="{0F902855-0528-468B-AD7A-7DCD11726B32}" srcOrd="6" destOrd="0" parTransId="{E59949FB-1D89-44C2-AA36-8D4D27E23B80}" sibTransId="{66D9ACCD-874F-4EA6-B253-4ECA4856E39B}"/>
    <dgm:cxn modelId="{EB080240-63CB-485B-8246-9CE09B91E36F}" type="presOf" srcId="{CF8B829F-E04A-431C-A51C-B732D5F146CA}" destId="{373FE5D5-544D-4AA2-8E59-0FCCB6A29597}" srcOrd="0" destOrd="0" presId="urn:microsoft.com/office/officeart/2005/8/layout/hProcess6"/>
    <dgm:cxn modelId="{0894366F-422D-4109-8727-7CDD28DCF7E5}" srcId="{CF8B829F-E04A-431C-A51C-B732D5F146CA}" destId="{764F8338-2BF3-40A4-8287-80633DE65FF8}" srcOrd="1" destOrd="0" parTransId="{32447E86-5F2F-43F6-A404-ECEA1CD1DE76}" sibTransId="{BB32F337-73DF-48B8-A86F-EDF4921FC68B}"/>
    <dgm:cxn modelId="{993A0C25-A872-4C0B-84E9-CA519216BEF9}" type="presOf" srcId="{3189E51D-3514-47EA-84CC-1A4D33C9E35B}" destId="{D14322B3-912B-47C7-A589-EADCB58A7345}" srcOrd="1" destOrd="9" presId="urn:microsoft.com/office/officeart/2005/8/layout/hProcess6"/>
    <dgm:cxn modelId="{F4C4C979-966A-4CE8-8FC3-096F75ADD4B9}" srcId="{764F8338-2BF3-40A4-8287-80633DE65FF8}" destId="{AE8CDFEF-FBC6-49B2-807F-4E9F9E473CB2}" srcOrd="7" destOrd="0" parTransId="{75345AD5-C036-49E1-B9BD-13DD6309A156}" sibTransId="{865C8F76-F4E8-488D-8B95-58FA07115F26}"/>
    <dgm:cxn modelId="{D6CA9654-B753-4478-B58F-7192A1AD37A0}" type="presOf" srcId="{208EAEED-8AF2-4D81-A937-18A4819D43FD}" destId="{9FB583EE-1203-469E-95C6-B4AD22028E60}" srcOrd="0" destOrd="2" presId="urn:microsoft.com/office/officeart/2005/8/layout/hProcess6"/>
    <dgm:cxn modelId="{039E066D-BDE2-470D-AB85-B0E20731F6F9}" type="presOf" srcId="{FB9C0563-4EE8-42D9-AF05-FB2C2A298875}" destId="{D14322B3-912B-47C7-A589-EADCB58A7345}" srcOrd="1" destOrd="10" presId="urn:microsoft.com/office/officeart/2005/8/layout/hProcess6"/>
    <dgm:cxn modelId="{DD1D4608-4B01-4DF4-BC84-8D792E50EA87}" type="presOf" srcId="{AE8CDFEF-FBC6-49B2-807F-4E9F9E473CB2}" destId="{9FB583EE-1203-469E-95C6-B4AD22028E60}" srcOrd="0" destOrd="7" presId="urn:microsoft.com/office/officeart/2005/8/layout/hProcess6"/>
    <dgm:cxn modelId="{79C90EE5-A5C4-4F7F-B671-CE01DEF93C96}" type="presOf" srcId="{764F8338-2BF3-40A4-8287-80633DE65FF8}" destId="{1FA690FB-93FA-4F01-B860-4AA459F9FAF6}" srcOrd="0" destOrd="0" presId="urn:microsoft.com/office/officeart/2005/8/layout/hProcess6"/>
    <dgm:cxn modelId="{C43D4BB4-32F3-4470-AB03-8E10DBF1A76E}" type="presOf" srcId="{3189E51D-3514-47EA-84CC-1A4D33C9E35B}" destId="{9FB583EE-1203-469E-95C6-B4AD22028E60}" srcOrd="0" destOrd="9" presId="urn:microsoft.com/office/officeart/2005/8/layout/hProcess6"/>
    <dgm:cxn modelId="{D87CD67B-73B7-4BB5-920E-9C993E0E7271}" type="presOf" srcId="{0F902855-0528-468B-AD7A-7DCD11726B32}" destId="{9FB583EE-1203-469E-95C6-B4AD22028E60}" srcOrd="0" destOrd="6" presId="urn:microsoft.com/office/officeart/2005/8/layout/hProcess6"/>
    <dgm:cxn modelId="{FE94589B-D22B-4155-8D03-995433912618}" type="presOf" srcId="{10A1AE55-9598-4883-B51E-BDDEA878A352}" destId="{D14322B3-912B-47C7-A589-EADCB58A7345}" srcOrd="1" destOrd="0" presId="urn:microsoft.com/office/officeart/2005/8/layout/hProcess6"/>
    <dgm:cxn modelId="{720B8344-B70A-4A89-AD1D-E1E8438B6556}" srcId="{764F8338-2BF3-40A4-8287-80633DE65FF8}" destId="{208EAEED-8AF2-4D81-A937-18A4819D43FD}" srcOrd="2" destOrd="0" parTransId="{5985A427-B2C1-460A-9D38-435009FC007D}" sibTransId="{0E2B8B1E-8208-4FED-84EB-B632B05365A3}"/>
    <dgm:cxn modelId="{6AA96C50-2038-4E5E-B750-7F3D8E8456D7}" srcId="{764F8338-2BF3-40A4-8287-80633DE65FF8}" destId="{3189E51D-3514-47EA-84CC-1A4D33C9E35B}" srcOrd="9" destOrd="0" parTransId="{BD097104-A99B-40FA-8D09-6F12B3E49CBC}" sibTransId="{768DD316-5D00-4924-8A0F-C313ABBFF8EF}"/>
    <dgm:cxn modelId="{8A6B194C-07AA-4268-9E4E-4048D82C15C7}" srcId="{764F8338-2BF3-40A4-8287-80633DE65FF8}" destId="{2AA517A5-813D-448A-A80D-102CD27216F3}" srcOrd="8" destOrd="0" parTransId="{4A8495DA-C200-4B24-B15B-6CFCE3712E13}" sibTransId="{B54A3131-6FF3-4E7A-A3C6-B82EAF6B6DFE}"/>
    <dgm:cxn modelId="{20882992-5108-4A60-B9BA-8076F6884CA1}" type="presOf" srcId="{B92D718B-F0FC-47F4-BFE0-6AD2D5F1956D}" destId="{D14322B3-912B-47C7-A589-EADCB58A7345}" srcOrd="1" destOrd="4" presId="urn:microsoft.com/office/officeart/2005/8/layout/hProcess6"/>
    <dgm:cxn modelId="{D6566CC4-BF5C-4EA2-A226-495A164973AE}" type="presOf" srcId="{208EAEED-8AF2-4D81-A937-18A4819D43FD}" destId="{D14322B3-912B-47C7-A589-EADCB58A7345}" srcOrd="1" destOrd="2" presId="urn:microsoft.com/office/officeart/2005/8/layout/hProcess6"/>
    <dgm:cxn modelId="{73D53995-8A78-46F1-9664-024E2A474E39}" type="presOf" srcId="{D658F444-B4EA-4E71-922F-0F794BF8A9C4}" destId="{D14322B3-912B-47C7-A589-EADCB58A7345}" srcOrd="1" destOrd="1" presId="urn:microsoft.com/office/officeart/2005/8/layout/hProcess6"/>
    <dgm:cxn modelId="{AB9731F1-123D-4B51-8714-6FB29067243E}" srcId="{764F8338-2BF3-40A4-8287-80633DE65FF8}" destId="{D658F444-B4EA-4E71-922F-0F794BF8A9C4}" srcOrd="1" destOrd="0" parTransId="{A5671FD2-47D9-45F8-9D33-CC3AADD9E415}" sibTransId="{7D5A42DC-0ECC-4885-9FAE-9F5E7561B0E6}"/>
    <dgm:cxn modelId="{0BBB950E-8929-4D76-A3D3-411B72013C1C}" type="presOf" srcId="{FB9C0563-4EE8-42D9-AF05-FB2C2A298875}" destId="{9FB583EE-1203-469E-95C6-B4AD22028E60}" srcOrd="0" destOrd="10" presId="urn:microsoft.com/office/officeart/2005/8/layout/hProcess6"/>
    <dgm:cxn modelId="{5A8F3BE7-DC5A-4F2A-B567-53EF43A2B874}" type="presOf" srcId="{0831BDA6-7706-422F-87E1-A83485121D44}" destId="{D14322B3-912B-47C7-A589-EADCB58A7345}" srcOrd="1" destOrd="3" presId="urn:microsoft.com/office/officeart/2005/8/layout/hProcess6"/>
    <dgm:cxn modelId="{152E9DBD-9831-4762-98BF-C5A46EB26F98}" srcId="{764F8338-2BF3-40A4-8287-80633DE65FF8}" destId="{B92D718B-F0FC-47F4-BFE0-6AD2D5F1956D}" srcOrd="4" destOrd="0" parTransId="{18B73E6B-FEAC-4154-9A59-A0D466330373}" sibTransId="{21DD3C99-B6C1-4029-BADE-06DD19C13DCE}"/>
    <dgm:cxn modelId="{D3242D87-BBA9-4446-8293-1AF46923D508}" srcId="{CF8B829F-E04A-431C-A51C-B732D5F146CA}" destId="{F0DF76E2-AAF0-4245-B2CA-1AE2DED7B406}" srcOrd="0" destOrd="0" parTransId="{E1411937-2BFC-4754-97AC-8AF2A2629AF7}" sibTransId="{9DFBC5B9-A407-45CC-B5CC-8C7A24252EC2}"/>
    <dgm:cxn modelId="{6895A1C5-A5C0-4961-BAA1-3B6152A988BE}" type="presOf" srcId="{F0DF76E2-AAF0-4245-B2CA-1AE2DED7B406}" destId="{9FA735DD-F7EC-4E06-B9B7-64300B8BEBCC}" srcOrd="0" destOrd="0" presId="urn:microsoft.com/office/officeart/2005/8/layout/hProcess6"/>
    <dgm:cxn modelId="{99323FFC-9F9B-4229-B1E8-A928004151EF}" srcId="{764F8338-2BF3-40A4-8287-80633DE65FF8}" destId="{0831BDA6-7706-422F-87E1-A83485121D44}" srcOrd="3" destOrd="0" parTransId="{DBF66E8F-EC1F-4FC8-A7FC-27791681FC2C}" sibTransId="{DFEBF3C8-9812-4F08-A727-EED189087B5D}"/>
    <dgm:cxn modelId="{0A99E1B3-DCFE-491C-B293-461D22067474}" type="presOf" srcId="{10A1AE55-9598-4883-B51E-BDDEA878A352}" destId="{9FB583EE-1203-469E-95C6-B4AD22028E60}" srcOrd="0" destOrd="0" presId="urn:microsoft.com/office/officeart/2005/8/layout/hProcess6"/>
    <dgm:cxn modelId="{D0FF802E-7246-4D1E-B300-A0FE32C40076}" type="presOf" srcId="{0831BDA6-7706-422F-87E1-A83485121D44}" destId="{9FB583EE-1203-469E-95C6-B4AD22028E60}" srcOrd="0" destOrd="3" presId="urn:microsoft.com/office/officeart/2005/8/layout/hProcess6"/>
    <dgm:cxn modelId="{C9B5E605-BFEE-4204-8303-EA5426E42861}" type="presOf" srcId="{9014B150-5BCF-4C34-A8FD-EEA8EC1D967C}" destId="{9FB583EE-1203-469E-95C6-B4AD22028E60}" srcOrd="0" destOrd="5" presId="urn:microsoft.com/office/officeart/2005/8/layout/hProcess6"/>
    <dgm:cxn modelId="{DBEE172E-5380-410C-AE2F-F12054A5430F}" srcId="{764F8338-2BF3-40A4-8287-80633DE65FF8}" destId="{FB9C0563-4EE8-42D9-AF05-FB2C2A298875}" srcOrd="10" destOrd="0" parTransId="{0999DE96-3EEB-49F3-B710-51F715CEEAAE}" sibTransId="{7DEC0544-AFBF-4A41-AA4E-3B6307E248A5}"/>
    <dgm:cxn modelId="{79C11A0E-EAD9-4387-80C9-2A22F6F0588E}" type="presOf" srcId="{D658F444-B4EA-4E71-922F-0F794BF8A9C4}" destId="{9FB583EE-1203-469E-95C6-B4AD22028E60}" srcOrd="0" destOrd="1" presId="urn:microsoft.com/office/officeart/2005/8/layout/hProcess6"/>
    <dgm:cxn modelId="{60BF04FB-79CC-49B2-897D-CC9CFC0EF590}" type="presOf" srcId="{0F902855-0528-468B-AD7A-7DCD11726B32}" destId="{D14322B3-912B-47C7-A589-EADCB58A7345}" srcOrd="1" destOrd="6" presId="urn:microsoft.com/office/officeart/2005/8/layout/hProcess6"/>
    <dgm:cxn modelId="{5B8CE475-5D0E-4284-8E42-5099483727E6}" type="presOf" srcId="{B92D718B-F0FC-47F4-BFE0-6AD2D5F1956D}" destId="{9FB583EE-1203-469E-95C6-B4AD22028E60}" srcOrd="0" destOrd="4" presId="urn:microsoft.com/office/officeart/2005/8/layout/hProcess6"/>
    <dgm:cxn modelId="{C7D5BBE5-F45A-416F-99B8-EA0216ECB368}" srcId="{764F8338-2BF3-40A4-8287-80633DE65FF8}" destId="{9014B150-5BCF-4C34-A8FD-EEA8EC1D967C}" srcOrd="5" destOrd="0" parTransId="{95DA951B-5B2E-4EEC-BAB3-78EA8CC6C97A}" sibTransId="{9BF927A3-F470-48F7-B2EE-E38F19B9122D}"/>
    <dgm:cxn modelId="{62192DB5-515C-482F-BFE3-EE1733993C82}" type="presOf" srcId="{9014B150-5BCF-4C34-A8FD-EEA8EC1D967C}" destId="{D14322B3-912B-47C7-A589-EADCB58A7345}" srcOrd="1" destOrd="5" presId="urn:microsoft.com/office/officeart/2005/8/layout/hProcess6"/>
    <dgm:cxn modelId="{6D56560B-2E41-460F-8177-873C9DACC634}" type="presParOf" srcId="{373FE5D5-544D-4AA2-8E59-0FCCB6A29597}" destId="{2A62DFAD-92AA-4C9D-A18D-0E2117A96994}" srcOrd="0" destOrd="0" presId="urn:microsoft.com/office/officeart/2005/8/layout/hProcess6"/>
    <dgm:cxn modelId="{BE4EAD2D-6A22-4EA2-8D11-BDB2CF914912}" type="presParOf" srcId="{2A62DFAD-92AA-4C9D-A18D-0E2117A96994}" destId="{9285C20E-1E03-4EFA-AECC-E8A9AF7A91E6}" srcOrd="0" destOrd="0" presId="urn:microsoft.com/office/officeart/2005/8/layout/hProcess6"/>
    <dgm:cxn modelId="{C043E8FA-C1BA-45E3-941C-91C0B84B93CE}" type="presParOf" srcId="{2A62DFAD-92AA-4C9D-A18D-0E2117A96994}" destId="{65CEA508-8256-4635-AB43-60D37F24558D}" srcOrd="1" destOrd="0" presId="urn:microsoft.com/office/officeart/2005/8/layout/hProcess6"/>
    <dgm:cxn modelId="{28A01C42-20C2-4B9D-8DB1-34368FC99BB9}" type="presParOf" srcId="{2A62DFAD-92AA-4C9D-A18D-0E2117A96994}" destId="{569B9640-A94E-420B-A499-20A6696D126E}" srcOrd="2" destOrd="0" presId="urn:microsoft.com/office/officeart/2005/8/layout/hProcess6"/>
    <dgm:cxn modelId="{10D14A93-7F9F-4C7E-97E8-E0C7E23D3B09}" type="presParOf" srcId="{2A62DFAD-92AA-4C9D-A18D-0E2117A96994}" destId="{9FA735DD-F7EC-4E06-B9B7-64300B8BEBCC}" srcOrd="3" destOrd="0" presId="urn:microsoft.com/office/officeart/2005/8/layout/hProcess6"/>
    <dgm:cxn modelId="{F38245DF-E3F0-4B72-B802-F0D4EF24E542}" type="presParOf" srcId="{373FE5D5-544D-4AA2-8E59-0FCCB6A29597}" destId="{941CB367-1929-4802-9CC4-88171848AF99}" srcOrd="1" destOrd="0" presId="urn:microsoft.com/office/officeart/2005/8/layout/hProcess6"/>
    <dgm:cxn modelId="{88A71596-22F8-41BE-8D71-B9FFA613E0D7}" type="presParOf" srcId="{373FE5D5-544D-4AA2-8E59-0FCCB6A29597}" destId="{1F423FEA-B24F-4587-A697-5AB93C5B5F86}" srcOrd="2" destOrd="0" presId="urn:microsoft.com/office/officeart/2005/8/layout/hProcess6"/>
    <dgm:cxn modelId="{26CE8E7D-2133-41FF-BEA9-41D139BBD758}" type="presParOf" srcId="{1F423FEA-B24F-4587-A697-5AB93C5B5F86}" destId="{C113EDC7-5EEA-4412-A537-4C0ADEECF813}" srcOrd="0" destOrd="0" presId="urn:microsoft.com/office/officeart/2005/8/layout/hProcess6"/>
    <dgm:cxn modelId="{8A87A25E-F622-48FD-B494-A9DCFCC09BE7}" type="presParOf" srcId="{1F423FEA-B24F-4587-A697-5AB93C5B5F86}" destId="{9FB583EE-1203-469E-95C6-B4AD22028E60}" srcOrd="1" destOrd="0" presId="urn:microsoft.com/office/officeart/2005/8/layout/hProcess6"/>
    <dgm:cxn modelId="{4A6F20F4-9F18-42BC-9DCB-64FDF58CACA9}" type="presParOf" srcId="{1F423FEA-B24F-4587-A697-5AB93C5B5F86}" destId="{D14322B3-912B-47C7-A589-EADCB58A7345}" srcOrd="2" destOrd="0" presId="urn:microsoft.com/office/officeart/2005/8/layout/hProcess6"/>
    <dgm:cxn modelId="{A8F3FBEC-6B0E-497D-8637-8E373375731F}" type="presParOf" srcId="{1F423FEA-B24F-4587-A697-5AB93C5B5F86}" destId="{1FA690FB-93FA-4F01-B860-4AA459F9FAF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7424D-2AE1-4303-ADCA-4FEE896D5CDE}">
      <dsp:nvSpPr>
        <dsp:cNvPr id="0" name=""/>
        <dsp:cNvSpPr/>
      </dsp:nvSpPr>
      <dsp:spPr>
        <a:xfrm>
          <a:off x="8206" y="91805"/>
          <a:ext cx="1322477" cy="66123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314 Students</a:t>
          </a:r>
        </a:p>
      </dsp:txBody>
      <dsp:txXfrm>
        <a:off x="27573" y="111172"/>
        <a:ext cx="1283743" cy="622504"/>
      </dsp:txXfrm>
    </dsp:sp>
    <dsp:sp modelId="{2F6A5D47-1D1A-4BE4-B445-18E5AF8FA3AB}">
      <dsp:nvSpPr>
        <dsp:cNvPr id="0" name=""/>
        <dsp:cNvSpPr/>
      </dsp:nvSpPr>
      <dsp:spPr>
        <a:xfrm>
          <a:off x="1661303" y="91805"/>
          <a:ext cx="1322477" cy="66123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In-boundary 70% / Out-of boundary 30%</a:t>
          </a:r>
        </a:p>
      </dsp:txBody>
      <dsp:txXfrm>
        <a:off x="1680670" y="111172"/>
        <a:ext cx="1283743" cy="622504"/>
      </dsp:txXfrm>
    </dsp:sp>
    <dsp:sp modelId="{DB7C1005-B508-4C74-B3E6-7F40A79DB793}">
      <dsp:nvSpPr>
        <dsp:cNvPr id="0" name=""/>
        <dsp:cNvSpPr/>
      </dsp:nvSpPr>
      <dsp:spPr>
        <a:xfrm>
          <a:off x="3314400" y="91805"/>
          <a:ext cx="1322477" cy="66123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Grades PK3 – 5</a:t>
          </a:r>
        </a:p>
      </dsp:txBody>
      <dsp:txXfrm>
        <a:off x="3333767" y="111172"/>
        <a:ext cx="1283743" cy="622504"/>
      </dsp:txXfrm>
    </dsp:sp>
    <dsp:sp modelId="{9E79EB4D-8FFB-4B55-B174-9A161E5AAD54}">
      <dsp:nvSpPr>
        <dsp:cNvPr id="0" name=""/>
        <dsp:cNvSpPr/>
      </dsp:nvSpPr>
      <dsp:spPr>
        <a:xfrm>
          <a:off x="4967497" y="91805"/>
          <a:ext cx="1322477" cy="66123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Economically Disadvantaged – 100%</a:t>
          </a:r>
        </a:p>
      </dsp:txBody>
      <dsp:txXfrm>
        <a:off x="4986864" y="111172"/>
        <a:ext cx="1283743" cy="622504"/>
      </dsp:txXfrm>
    </dsp:sp>
    <dsp:sp modelId="{689FE4D0-E53C-4B9B-8B2B-CE9B457A3936}">
      <dsp:nvSpPr>
        <dsp:cNvPr id="0" name=""/>
        <dsp:cNvSpPr/>
      </dsp:nvSpPr>
      <dsp:spPr>
        <a:xfrm>
          <a:off x="6620593" y="91805"/>
          <a:ext cx="1322477" cy="66123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Special Education – 13%</a:t>
          </a:r>
        </a:p>
      </dsp:txBody>
      <dsp:txXfrm>
        <a:off x="6639960" y="111172"/>
        <a:ext cx="1283743" cy="622504"/>
      </dsp:txXfrm>
    </dsp:sp>
    <dsp:sp modelId="{5A6E8FEE-53EC-440B-B9D8-FAB90B09E4B1}">
      <dsp:nvSpPr>
        <dsp:cNvPr id="0" name=""/>
        <dsp:cNvSpPr/>
      </dsp:nvSpPr>
      <dsp:spPr>
        <a:xfrm>
          <a:off x="8273690" y="91805"/>
          <a:ext cx="1322477" cy="66123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t>3 CES Programs</a:t>
          </a:r>
        </a:p>
      </dsp:txBody>
      <dsp:txXfrm>
        <a:off x="8293057" y="111172"/>
        <a:ext cx="1283743" cy="622504"/>
      </dsp:txXfrm>
    </dsp:sp>
    <dsp:sp modelId="{CB22DFF8-CF4A-42F4-A8C8-4D1C9B7B3974}">
      <dsp:nvSpPr>
        <dsp:cNvPr id="0" name=""/>
        <dsp:cNvSpPr/>
      </dsp:nvSpPr>
      <dsp:spPr>
        <a:xfrm>
          <a:off x="8405938" y="753043"/>
          <a:ext cx="132247" cy="495929"/>
        </a:xfrm>
        <a:custGeom>
          <a:avLst/>
          <a:gdLst/>
          <a:ahLst/>
          <a:cxnLst/>
          <a:rect l="0" t="0" r="0" b="0"/>
          <a:pathLst>
            <a:path>
              <a:moveTo>
                <a:pt x="0" y="0"/>
              </a:moveTo>
              <a:lnTo>
                <a:pt x="0" y="495929"/>
              </a:lnTo>
              <a:lnTo>
                <a:pt x="132247" y="495929"/>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CEC42-33C7-453C-BA52-8F79AE69FDB5}">
      <dsp:nvSpPr>
        <dsp:cNvPr id="0" name=""/>
        <dsp:cNvSpPr/>
      </dsp:nvSpPr>
      <dsp:spPr>
        <a:xfrm>
          <a:off x="8538186" y="918353"/>
          <a:ext cx="1057981" cy="66123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baseline="0"/>
            <a:t>PK 3/4</a:t>
          </a:r>
          <a:endParaRPr lang="en-US" sz="2600" kern="1200"/>
        </a:p>
      </dsp:txBody>
      <dsp:txXfrm>
        <a:off x="8557553" y="937720"/>
        <a:ext cx="1019247" cy="622504"/>
      </dsp:txXfrm>
    </dsp:sp>
    <dsp:sp modelId="{ACAD4D9F-44F3-4A0E-AF6D-017ED40D7478}">
      <dsp:nvSpPr>
        <dsp:cNvPr id="0" name=""/>
        <dsp:cNvSpPr/>
      </dsp:nvSpPr>
      <dsp:spPr>
        <a:xfrm>
          <a:off x="8405938" y="753043"/>
          <a:ext cx="132247" cy="1322477"/>
        </a:xfrm>
        <a:custGeom>
          <a:avLst/>
          <a:gdLst/>
          <a:ahLst/>
          <a:cxnLst/>
          <a:rect l="0" t="0" r="0" b="0"/>
          <a:pathLst>
            <a:path>
              <a:moveTo>
                <a:pt x="0" y="0"/>
              </a:moveTo>
              <a:lnTo>
                <a:pt x="0" y="1322477"/>
              </a:lnTo>
              <a:lnTo>
                <a:pt x="132247" y="1322477"/>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CF2CB-A4AC-46E1-8353-BA392F517EC0}">
      <dsp:nvSpPr>
        <dsp:cNvPr id="0" name=""/>
        <dsp:cNvSpPr/>
      </dsp:nvSpPr>
      <dsp:spPr>
        <a:xfrm>
          <a:off x="8538186" y="1744901"/>
          <a:ext cx="1057981" cy="66123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baseline="0"/>
            <a:t>K-2</a:t>
          </a:r>
          <a:endParaRPr lang="en-US" sz="2600" kern="1200"/>
        </a:p>
      </dsp:txBody>
      <dsp:txXfrm>
        <a:off x="8557553" y="1764268"/>
        <a:ext cx="1019247" cy="622504"/>
      </dsp:txXfrm>
    </dsp:sp>
    <dsp:sp modelId="{AA8B71BB-ADD4-4E64-8F9B-193B0FBCD21A}">
      <dsp:nvSpPr>
        <dsp:cNvPr id="0" name=""/>
        <dsp:cNvSpPr/>
      </dsp:nvSpPr>
      <dsp:spPr>
        <a:xfrm>
          <a:off x="8405938" y="753043"/>
          <a:ext cx="132247" cy="2149025"/>
        </a:xfrm>
        <a:custGeom>
          <a:avLst/>
          <a:gdLst/>
          <a:ahLst/>
          <a:cxnLst/>
          <a:rect l="0" t="0" r="0" b="0"/>
          <a:pathLst>
            <a:path>
              <a:moveTo>
                <a:pt x="0" y="0"/>
              </a:moveTo>
              <a:lnTo>
                <a:pt x="0" y="2149025"/>
              </a:lnTo>
              <a:lnTo>
                <a:pt x="132247" y="214902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39320-6A84-44CA-986D-7DA9BB72FE13}">
      <dsp:nvSpPr>
        <dsp:cNvPr id="0" name=""/>
        <dsp:cNvSpPr/>
      </dsp:nvSpPr>
      <dsp:spPr>
        <a:xfrm>
          <a:off x="8538186" y="2571450"/>
          <a:ext cx="1057981" cy="66123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baseline="0"/>
            <a:t>3-5</a:t>
          </a:r>
          <a:endParaRPr lang="en-US" sz="2600" kern="1200"/>
        </a:p>
      </dsp:txBody>
      <dsp:txXfrm>
        <a:off x="8557553" y="2590817"/>
        <a:ext cx="1019247" cy="622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C80E1-2A08-4F5E-8503-83F04B22134E}">
      <dsp:nvSpPr>
        <dsp:cNvPr id="0" name=""/>
        <dsp:cNvSpPr/>
      </dsp:nvSpPr>
      <dsp:spPr>
        <a:xfrm>
          <a:off x="0" y="0"/>
          <a:ext cx="8163718" cy="997348"/>
        </a:xfrm>
        <a:prstGeom prst="roundRect">
          <a:avLst>
            <a:gd name="adj" fmla="val 10000"/>
          </a:avLst>
        </a:prstGeom>
        <a:gradFill rotWithShape="0">
          <a:gsLst>
            <a:gs pos="0">
              <a:schemeClr val="accent4">
                <a:shade val="80000"/>
                <a:hueOff val="0"/>
                <a:satOff val="0"/>
                <a:lumOff val="0"/>
                <a:alphaOff val="0"/>
                <a:tint val="98000"/>
                <a:satMod val="110000"/>
                <a:lumMod val="104000"/>
              </a:schemeClr>
            </a:gs>
            <a:gs pos="69000">
              <a:schemeClr val="accent4">
                <a:shade val="80000"/>
                <a:hueOff val="0"/>
                <a:satOff val="0"/>
                <a:lumOff val="0"/>
                <a:alphaOff val="0"/>
                <a:shade val="88000"/>
                <a:satMod val="130000"/>
                <a:lumMod val="92000"/>
              </a:schemeClr>
            </a:gs>
            <a:gs pos="100000">
              <a:schemeClr val="accent4">
                <a:shade val="8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a:t>Tier 1: </a:t>
          </a:r>
          <a:r>
            <a:rPr lang="en-US" sz="2300" kern="1200"/>
            <a:t>Awareness and prevention for all children and families all year round.</a:t>
          </a:r>
        </a:p>
      </dsp:txBody>
      <dsp:txXfrm>
        <a:off x="29211" y="29211"/>
        <a:ext cx="7087502" cy="938926"/>
      </dsp:txXfrm>
    </dsp:sp>
    <dsp:sp modelId="{40CBF284-E3E2-45E2-8205-A093DF0DB8E4}">
      <dsp:nvSpPr>
        <dsp:cNvPr id="0" name=""/>
        <dsp:cNvSpPr/>
      </dsp:nvSpPr>
      <dsp:spPr>
        <a:xfrm>
          <a:off x="720328" y="1163572"/>
          <a:ext cx="8163718" cy="997348"/>
        </a:xfrm>
        <a:prstGeom prst="roundRect">
          <a:avLst>
            <a:gd name="adj" fmla="val 10000"/>
          </a:avLst>
        </a:prstGeom>
        <a:gradFill rotWithShape="0">
          <a:gsLst>
            <a:gs pos="0">
              <a:schemeClr val="accent4">
                <a:shade val="80000"/>
                <a:hueOff val="-98500"/>
                <a:satOff val="-1588"/>
                <a:lumOff val="12319"/>
                <a:alphaOff val="0"/>
                <a:tint val="98000"/>
                <a:satMod val="110000"/>
                <a:lumMod val="104000"/>
              </a:schemeClr>
            </a:gs>
            <a:gs pos="69000">
              <a:schemeClr val="accent4">
                <a:shade val="80000"/>
                <a:hueOff val="-98500"/>
                <a:satOff val="-1588"/>
                <a:lumOff val="12319"/>
                <a:alphaOff val="0"/>
                <a:shade val="88000"/>
                <a:satMod val="130000"/>
                <a:lumMod val="92000"/>
              </a:schemeClr>
            </a:gs>
            <a:gs pos="100000">
              <a:schemeClr val="accent4">
                <a:shade val="80000"/>
                <a:hueOff val="-98500"/>
                <a:satOff val="-1588"/>
                <a:lumOff val="12319"/>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a:t>Tier 2: </a:t>
          </a:r>
          <a:r>
            <a:rPr lang="en-US" sz="2300" kern="1200"/>
            <a:t>Personalized outreach to families of children missing 10-19 percent of days enrolled.</a:t>
          </a:r>
        </a:p>
      </dsp:txBody>
      <dsp:txXfrm>
        <a:off x="749539" y="1192783"/>
        <a:ext cx="6736692" cy="938926"/>
      </dsp:txXfrm>
    </dsp:sp>
    <dsp:sp modelId="{B5840265-17B1-42C3-B359-8FC7966A1297}">
      <dsp:nvSpPr>
        <dsp:cNvPr id="0" name=""/>
        <dsp:cNvSpPr/>
      </dsp:nvSpPr>
      <dsp:spPr>
        <a:xfrm>
          <a:off x="1440656" y="2327145"/>
          <a:ext cx="8163718" cy="997348"/>
        </a:xfrm>
        <a:prstGeom prst="roundRect">
          <a:avLst>
            <a:gd name="adj" fmla="val 10000"/>
          </a:avLst>
        </a:prstGeom>
        <a:gradFill rotWithShape="0">
          <a:gsLst>
            <a:gs pos="0">
              <a:schemeClr val="accent4">
                <a:shade val="80000"/>
                <a:hueOff val="-197000"/>
                <a:satOff val="-3175"/>
                <a:lumOff val="24638"/>
                <a:alphaOff val="0"/>
                <a:tint val="98000"/>
                <a:satMod val="110000"/>
                <a:lumMod val="104000"/>
              </a:schemeClr>
            </a:gs>
            <a:gs pos="69000">
              <a:schemeClr val="accent4">
                <a:shade val="80000"/>
                <a:hueOff val="-197000"/>
                <a:satOff val="-3175"/>
                <a:lumOff val="24638"/>
                <a:alphaOff val="0"/>
                <a:shade val="88000"/>
                <a:satMod val="130000"/>
                <a:lumMod val="92000"/>
              </a:schemeClr>
            </a:gs>
            <a:gs pos="100000">
              <a:schemeClr val="accent4">
                <a:shade val="80000"/>
                <a:hueOff val="-197000"/>
                <a:satOff val="-3175"/>
                <a:lumOff val="2463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a:t>Tier 3: </a:t>
          </a:r>
          <a:r>
            <a:rPr lang="en-US" sz="2300" kern="1200"/>
            <a:t>Targeted intervention with families of children missing 20 percent or more of days enrolled.</a:t>
          </a:r>
        </a:p>
      </dsp:txBody>
      <dsp:txXfrm>
        <a:off x="1469867" y="2356356"/>
        <a:ext cx="6736692" cy="938926"/>
      </dsp:txXfrm>
    </dsp:sp>
    <dsp:sp modelId="{C9BA9C0F-4FCA-4448-A51A-701CBB0F6CCC}">
      <dsp:nvSpPr>
        <dsp:cNvPr id="0" name=""/>
        <dsp:cNvSpPr/>
      </dsp:nvSpPr>
      <dsp:spPr>
        <a:xfrm>
          <a:off x="7515442" y="756322"/>
          <a:ext cx="648276" cy="648276"/>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661304" y="756322"/>
        <a:ext cx="356552" cy="487828"/>
      </dsp:txXfrm>
    </dsp:sp>
    <dsp:sp modelId="{FFA888E0-67D7-4FB1-9739-B3C94DC3309F}">
      <dsp:nvSpPr>
        <dsp:cNvPr id="0" name=""/>
        <dsp:cNvSpPr/>
      </dsp:nvSpPr>
      <dsp:spPr>
        <a:xfrm>
          <a:off x="8235770" y="1913246"/>
          <a:ext cx="648276" cy="648276"/>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8381632" y="1913246"/>
        <a:ext cx="356552" cy="487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EA508-8256-4635-AB43-60D37F24558D}">
      <dsp:nvSpPr>
        <dsp:cNvPr id="0" name=""/>
        <dsp:cNvSpPr/>
      </dsp:nvSpPr>
      <dsp:spPr>
        <a:xfrm>
          <a:off x="937106" y="86725"/>
          <a:ext cx="3747957" cy="3276186"/>
        </a:xfrm>
        <a:prstGeom prst="rightArrow">
          <a:avLst>
            <a:gd name="adj1" fmla="val 70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9FA735DD-F7EC-4E06-B9B7-64300B8BEBCC}">
      <dsp:nvSpPr>
        <dsp:cNvPr id="0" name=""/>
        <dsp:cNvSpPr/>
      </dsp:nvSpPr>
      <dsp:spPr>
        <a:xfrm>
          <a:off x="117" y="787829"/>
          <a:ext cx="1873978" cy="1873978"/>
        </a:xfrm>
        <a:prstGeom prst="ellipse">
          <a:avLst/>
        </a:prstGeom>
        <a:gradFill rotWithShape="0">
          <a:gsLst>
            <a:gs pos="0">
              <a:schemeClr val="accent2">
                <a:shade val="50000"/>
                <a:hueOff val="0"/>
                <a:satOff val="0"/>
                <a:lumOff val="0"/>
                <a:alphaOff val="0"/>
                <a:tint val="98000"/>
                <a:satMod val="110000"/>
                <a:lumMod val="104000"/>
              </a:schemeClr>
            </a:gs>
            <a:gs pos="69000">
              <a:schemeClr val="accent2">
                <a:shade val="50000"/>
                <a:hueOff val="0"/>
                <a:satOff val="0"/>
                <a:lumOff val="0"/>
                <a:alphaOff val="0"/>
                <a:shade val="88000"/>
                <a:satMod val="130000"/>
                <a:lumMod val="92000"/>
              </a:schemeClr>
            </a:gs>
            <a:gs pos="100000">
              <a:schemeClr val="accent2">
                <a:shade val="5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In- Seat Attendance – 92% or higher &amp; Chronic Absences – 10% or less</a:t>
          </a:r>
        </a:p>
      </dsp:txBody>
      <dsp:txXfrm>
        <a:off x="274555" y="1062267"/>
        <a:ext cx="1325102" cy="1325102"/>
      </dsp:txXfrm>
    </dsp:sp>
    <dsp:sp modelId="{9FB583EE-1203-469E-95C6-B4AD22028E60}">
      <dsp:nvSpPr>
        <dsp:cNvPr id="0" name=""/>
        <dsp:cNvSpPr/>
      </dsp:nvSpPr>
      <dsp:spPr>
        <a:xfrm>
          <a:off x="5856300" y="86725"/>
          <a:ext cx="3747957" cy="3276186"/>
        </a:xfrm>
        <a:prstGeom prst="rightArrow">
          <a:avLst>
            <a:gd name="adj1" fmla="val 70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57150" lvl="1" indent="-57150" algn="l" defTabSz="311150">
            <a:lnSpc>
              <a:spcPct val="90000"/>
            </a:lnSpc>
            <a:spcBef>
              <a:spcPct val="0"/>
            </a:spcBef>
            <a:spcAft>
              <a:spcPct val="15000"/>
            </a:spcAft>
            <a:buChar char="••"/>
          </a:pPr>
          <a:r>
            <a:rPr lang="en-US" sz="700" kern="1200"/>
            <a:t>Summer – Home Visits</a:t>
          </a:r>
        </a:p>
        <a:p>
          <a:pPr marL="57150" lvl="1" indent="-57150" algn="l" defTabSz="311150">
            <a:lnSpc>
              <a:spcPct val="90000"/>
            </a:lnSpc>
            <a:spcBef>
              <a:spcPct val="0"/>
            </a:spcBef>
            <a:spcAft>
              <a:spcPct val="15000"/>
            </a:spcAft>
            <a:buChar char="••"/>
          </a:pPr>
          <a:r>
            <a:rPr lang="en-US" sz="700" kern="1200"/>
            <a:t>August/September - Orientation Meetings and Attendance Awareness Month</a:t>
          </a:r>
        </a:p>
        <a:p>
          <a:pPr marL="57150" lvl="1" indent="-57150" algn="l" defTabSz="311150">
            <a:lnSpc>
              <a:spcPct val="90000"/>
            </a:lnSpc>
            <a:spcBef>
              <a:spcPct val="0"/>
            </a:spcBef>
            <a:spcAft>
              <a:spcPct val="15000"/>
            </a:spcAft>
            <a:buChar char="••"/>
          </a:pPr>
          <a:r>
            <a:rPr lang="en-US" sz="700" kern="1200"/>
            <a:t>October – Begin Student Recognition Ceremonies</a:t>
          </a:r>
        </a:p>
        <a:p>
          <a:pPr marL="57150" lvl="1" indent="-57150" algn="l" defTabSz="311150">
            <a:lnSpc>
              <a:spcPct val="90000"/>
            </a:lnSpc>
            <a:spcBef>
              <a:spcPct val="0"/>
            </a:spcBef>
            <a:spcAft>
              <a:spcPct val="15000"/>
            </a:spcAft>
            <a:buChar char="••"/>
          </a:pPr>
          <a:r>
            <a:rPr lang="en-US" sz="700" kern="1200"/>
            <a:t>November – Parent and Student Attendance Celebration &amp; Holiday Basket Giveaway</a:t>
          </a:r>
        </a:p>
        <a:p>
          <a:pPr marL="57150" lvl="1" indent="-57150" algn="l" defTabSz="311150">
            <a:lnSpc>
              <a:spcPct val="90000"/>
            </a:lnSpc>
            <a:spcBef>
              <a:spcPct val="0"/>
            </a:spcBef>
            <a:spcAft>
              <a:spcPct val="15000"/>
            </a:spcAft>
            <a:buChar char="••"/>
          </a:pPr>
          <a:r>
            <a:rPr lang="en-US" sz="700" kern="1200"/>
            <a:t>December – Winter Performance – Honor Grandparents and Student Attendance</a:t>
          </a:r>
        </a:p>
        <a:p>
          <a:pPr marL="57150" lvl="1" indent="-57150" algn="l" defTabSz="311150">
            <a:lnSpc>
              <a:spcPct val="90000"/>
            </a:lnSpc>
            <a:spcBef>
              <a:spcPct val="0"/>
            </a:spcBef>
            <a:spcAft>
              <a:spcPct val="15000"/>
            </a:spcAft>
            <a:buChar char="••"/>
          </a:pPr>
          <a:r>
            <a:rPr lang="en-US" sz="700" kern="1200"/>
            <a:t>January – Attendance Olympics (Gold, Silver and Bronze Medals)</a:t>
          </a:r>
        </a:p>
        <a:p>
          <a:pPr marL="57150" lvl="1" indent="-57150" algn="l" defTabSz="311150">
            <a:lnSpc>
              <a:spcPct val="90000"/>
            </a:lnSpc>
            <a:spcBef>
              <a:spcPct val="0"/>
            </a:spcBef>
            <a:spcAft>
              <a:spcPct val="15000"/>
            </a:spcAft>
            <a:buChar char="••"/>
          </a:pPr>
          <a:r>
            <a:rPr lang="en-US" sz="700" kern="1200"/>
            <a:t>February – 100th Day of School Attendance Celebration</a:t>
          </a:r>
        </a:p>
        <a:p>
          <a:pPr marL="57150" lvl="1" indent="-57150" algn="l" defTabSz="311150">
            <a:lnSpc>
              <a:spcPct val="90000"/>
            </a:lnSpc>
            <a:spcBef>
              <a:spcPct val="0"/>
            </a:spcBef>
            <a:spcAft>
              <a:spcPct val="15000"/>
            </a:spcAft>
            <a:buChar char="••"/>
          </a:pPr>
          <a:r>
            <a:rPr lang="en-US" sz="700" kern="1200"/>
            <a:t>March – Read Across America Day and Attendance Messages</a:t>
          </a:r>
        </a:p>
        <a:p>
          <a:pPr marL="57150" lvl="1" indent="-57150" algn="l" defTabSz="311150">
            <a:lnSpc>
              <a:spcPct val="90000"/>
            </a:lnSpc>
            <a:spcBef>
              <a:spcPct val="0"/>
            </a:spcBef>
            <a:spcAft>
              <a:spcPct val="15000"/>
            </a:spcAft>
            <a:buChar char="••"/>
          </a:pPr>
          <a:r>
            <a:rPr lang="en-US" sz="700" kern="1200"/>
            <a:t>April – Honor Parents for National Volunteer Week</a:t>
          </a:r>
        </a:p>
        <a:p>
          <a:pPr marL="57150" lvl="1" indent="-57150" algn="l" defTabSz="311150">
            <a:lnSpc>
              <a:spcPct val="90000"/>
            </a:lnSpc>
            <a:spcBef>
              <a:spcPct val="0"/>
            </a:spcBef>
            <a:spcAft>
              <a:spcPct val="15000"/>
            </a:spcAft>
            <a:buChar char="••"/>
          </a:pPr>
          <a:r>
            <a:rPr lang="en-US" sz="700" kern="1200"/>
            <a:t>May – Plan School-wide Move up Month – Focus on Next Year's Attendance</a:t>
          </a:r>
        </a:p>
        <a:p>
          <a:pPr marL="57150" lvl="1" indent="-57150" algn="l" defTabSz="311150">
            <a:lnSpc>
              <a:spcPct val="90000"/>
            </a:lnSpc>
            <a:spcBef>
              <a:spcPct val="0"/>
            </a:spcBef>
            <a:spcAft>
              <a:spcPct val="15000"/>
            </a:spcAft>
            <a:buChar char="••"/>
          </a:pPr>
          <a:r>
            <a:rPr lang="en-US" sz="700" kern="1200"/>
            <a:t>June – End-of-Year Parent and Student Recognition</a:t>
          </a:r>
        </a:p>
      </dsp:txBody>
      <dsp:txXfrm>
        <a:off x="6793289" y="578153"/>
        <a:ext cx="1827129" cy="2293330"/>
      </dsp:txXfrm>
    </dsp:sp>
    <dsp:sp modelId="{1FA690FB-93FA-4F01-B860-4AA459F9FAF6}">
      <dsp:nvSpPr>
        <dsp:cNvPr id="0" name=""/>
        <dsp:cNvSpPr/>
      </dsp:nvSpPr>
      <dsp:spPr>
        <a:xfrm>
          <a:off x="4919311" y="787829"/>
          <a:ext cx="1873978" cy="1873978"/>
        </a:xfrm>
        <a:prstGeom prst="ellipse">
          <a:avLst/>
        </a:prstGeom>
        <a:gradFill rotWithShape="0">
          <a:gsLst>
            <a:gs pos="0">
              <a:schemeClr val="accent2">
                <a:shade val="50000"/>
                <a:hueOff val="476014"/>
                <a:satOff val="5850"/>
                <a:lumOff val="44813"/>
                <a:alphaOff val="0"/>
                <a:tint val="98000"/>
                <a:satMod val="110000"/>
                <a:lumMod val="104000"/>
              </a:schemeClr>
            </a:gs>
            <a:gs pos="69000">
              <a:schemeClr val="accent2">
                <a:shade val="50000"/>
                <a:hueOff val="476014"/>
                <a:satOff val="5850"/>
                <a:lumOff val="44813"/>
                <a:alphaOff val="0"/>
                <a:shade val="88000"/>
                <a:satMod val="130000"/>
                <a:lumMod val="92000"/>
              </a:schemeClr>
            </a:gs>
            <a:gs pos="100000">
              <a:schemeClr val="accent2">
                <a:shade val="50000"/>
                <a:hueOff val="476014"/>
                <a:satOff val="5850"/>
                <a:lumOff val="44813"/>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Year-Long Messaging</a:t>
          </a:r>
        </a:p>
      </dsp:txBody>
      <dsp:txXfrm>
        <a:off x="5193749" y="1062267"/>
        <a:ext cx="1325102" cy="13251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4601B-A2A0-47AF-BD00-099320D8653C}" type="datetimeFigureOut">
              <a:rPr lang="en-US"/>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88533-AC19-4ABE-A3C2-4DE6A4F4E1F8}" type="slidenum">
              <a:rPr lang="en-US"/>
              <a:t>‹#›</a:t>
            </a:fld>
            <a:endParaRPr lang="en-US"/>
          </a:p>
        </p:txBody>
      </p:sp>
    </p:spTree>
    <p:extLst>
      <p:ext uri="{BB962C8B-B14F-4D97-AF65-F5344CB8AC3E}">
        <p14:creationId xmlns:p14="http://schemas.microsoft.com/office/powerpoint/2010/main" val="112007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 of Tier 2 is to reduce absences to less than 10 percent. The 10 percent trigger for outreach requires Garfield staff and parents or caregivers to analyze why absences occur and problem solve together to reduce the impediments.  </a:t>
            </a:r>
          </a:p>
          <a:p>
            <a:endParaRPr lang="en-US">
              <a:cs typeface="Calibri"/>
            </a:endParaRPr>
          </a:p>
          <a:p>
            <a:r>
              <a:rPr lang="en-US"/>
              <a:t>Teachers don’t have to handle this alone. Early education program staff—such as family outreach or the school nurse—can reach out to families with Tier 2 and 3 interventions when absences begin to add up.</a:t>
            </a:r>
            <a:endParaRPr lang="en-US">
              <a:cs typeface="Calibri"/>
            </a:endParaRPr>
          </a:p>
          <a:p>
            <a:endParaRPr lang="en-US">
              <a:cs typeface="Calibri"/>
            </a:endParaRPr>
          </a:p>
          <a:p>
            <a:r>
              <a:rPr lang="en-US">
                <a:cs typeface="Calibri"/>
              </a:rPr>
              <a:t>You can also clear up any misconceptions as some parents still think that absences are only a problem if they're unexcused.  Did You Know...campaign on </a:t>
            </a:r>
            <a:r>
              <a:rPr lang="en-US" err="1">
                <a:cs typeface="Calibri"/>
              </a:rPr>
              <a:t>ClassDojo</a:t>
            </a:r>
          </a:p>
          <a:p>
            <a:endParaRPr lang="en-US">
              <a:cs typeface="Calibri"/>
            </a:endParaRPr>
          </a:p>
          <a:p>
            <a:r>
              <a:rPr lang="en-US"/>
              <a:t>The goal of Tier 3 strategies is to provide intensified support to parents, to address the misconceptions, barriers and negative experiences that impede attendance and help them connect to community social and medical services as needed to reduce chronic absence. </a:t>
            </a:r>
            <a:endParaRPr lang="en-US">
              <a:cs typeface="Calibri"/>
            </a:endParaRPr>
          </a:p>
          <a:p>
            <a:endParaRPr lang="en-US">
              <a:cs typeface="Calibri"/>
            </a:endParaRPr>
          </a:p>
          <a:p>
            <a:r>
              <a:rPr lang="en-US"/>
              <a:t>Tier 3 strategies start with a discussion between parents or caregivers that leads to an agreed upon plan between parents and staff, with a timetable for actions each will take to reduce chronic absence. My Child’s Success Plan can help document the results of a discussion and capture the commitments both parents and the preschool program have made.</a:t>
            </a:r>
          </a:p>
        </p:txBody>
      </p:sp>
      <p:sp>
        <p:nvSpPr>
          <p:cNvPr id="4" name="Slide Number Placeholder 3"/>
          <p:cNvSpPr>
            <a:spLocks noGrp="1"/>
          </p:cNvSpPr>
          <p:nvPr>
            <p:ph type="sldNum" sz="quarter" idx="10"/>
          </p:nvPr>
        </p:nvSpPr>
        <p:spPr/>
        <p:txBody>
          <a:bodyPr/>
          <a:lstStyle/>
          <a:p>
            <a:fld id="{BA788533-AC19-4ABE-A3C2-4DE6A4F4E1F8}" type="slidenum">
              <a:rPr lang="en-US"/>
              <a:t>8</a:t>
            </a:fld>
            <a:endParaRPr lang="en-US"/>
          </a:p>
        </p:txBody>
      </p:sp>
    </p:spTree>
    <p:extLst>
      <p:ext uri="{BB962C8B-B14F-4D97-AF65-F5344CB8AC3E}">
        <p14:creationId xmlns:p14="http://schemas.microsoft.com/office/powerpoint/2010/main" val="80718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Capacity Building</a:t>
            </a:r>
          </a:p>
          <a:p>
            <a:r>
              <a:rPr lang="en-US"/>
              <a:t>It is essential to build the skills and knowledge of your staff and community partners to understand what chronic absence is, why it matters for student achievement and success, how it differs from truancy, and how to respond effectively by organizing a multi-tiered approach to reducing absenteeism.</a:t>
            </a:r>
            <a:endParaRPr lang="en-US">
              <a:cs typeface="Calibri"/>
            </a:endParaRPr>
          </a:p>
          <a:p>
            <a:endParaRPr lang="en-US">
              <a:cs typeface="Calibri"/>
            </a:endParaRPr>
          </a:p>
          <a:p>
            <a:r>
              <a:rPr lang="en-US">
                <a:cs typeface="Calibri"/>
              </a:rPr>
              <a:t>Shared Accountability</a:t>
            </a:r>
          </a:p>
          <a:p>
            <a:r>
              <a:rPr lang="en-US"/>
              <a:t>Teachers and administrators are more likely to pay attention to chronic absence when it is built into accountability systems</a:t>
            </a:r>
            <a:r>
              <a:rPr lang="en-US">
                <a:cs typeface="Calibri"/>
              </a:rPr>
              <a:t>. Speak how attendance monitoring falls into CSC for all staff members.</a:t>
            </a:r>
          </a:p>
        </p:txBody>
      </p:sp>
      <p:sp>
        <p:nvSpPr>
          <p:cNvPr id="4" name="Slide Number Placeholder 3"/>
          <p:cNvSpPr>
            <a:spLocks noGrp="1"/>
          </p:cNvSpPr>
          <p:nvPr>
            <p:ph type="sldNum" sz="quarter" idx="10"/>
          </p:nvPr>
        </p:nvSpPr>
        <p:spPr/>
        <p:txBody>
          <a:bodyPr/>
          <a:lstStyle/>
          <a:p>
            <a:fld id="{BA788533-AC19-4ABE-A3C2-4DE6A4F4E1F8}" type="slidenum">
              <a:rPr lang="en-US"/>
              <a:t>9</a:t>
            </a:fld>
            <a:endParaRPr lang="en-US"/>
          </a:p>
        </p:txBody>
      </p:sp>
    </p:spTree>
    <p:extLst>
      <p:ext uri="{BB962C8B-B14F-4D97-AF65-F5344CB8AC3E}">
        <p14:creationId xmlns:p14="http://schemas.microsoft.com/office/powerpoint/2010/main" val="297469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4/5/2018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4/5/2018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ttendanceworks.org/resources/exercises/illustrating-the-gap-interactive-exerci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learnlead.org/perfectly-punctual-campaig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image" Target="../media/image12.jpeg"/><Relationship Id="rId7" Type="http://schemas.openxmlformats.org/officeDocument/2006/relationships/hyperlink" Target="NUL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NULL" TargetMode="External"/><Relationship Id="rId11" Type="http://schemas.openxmlformats.org/officeDocument/2006/relationships/hyperlink" Target="NULL" TargetMode="External"/><Relationship Id="rId5" Type="http://schemas.openxmlformats.org/officeDocument/2006/relationships/hyperlink" Target="NULL" TargetMode="External"/><Relationship Id="rId10" Type="http://schemas.openxmlformats.org/officeDocument/2006/relationships/hyperlink" Target="NULL" TargetMode="External"/><Relationship Id="rId4" Type="http://schemas.openxmlformats.org/officeDocument/2006/relationships/hyperlink" Target="NULL" TargetMode="External"/><Relationship Id="rId9"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garfieldprepacademy.org/apps/news/show_news.jsp?REC_ID=491145&amp;id=0" TargetMode="External"/><Relationship Id="rId2" Type="http://schemas.openxmlformats.org/officeDocument/2006/relationships/slideLayout" Target="../slideLayouts/slideLayout2.xml"/><Relationship Id="rId1" Type="http://schemas.openxmlformats.org/officeDocument/2006/relationships/video" Target="https://www.youtube.com/embed/_YAZ9nPqNUs"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xmlns=""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xmlns=""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ECF35C3-8B44-4F4B-BD25-4C01823DB2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xmlns="" id="{9AB26DBC-1F7F-4AC0-A88C-69712701E6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6F099884-7695-4976-8EBD-ECB5AF053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7" name="Picture 46">
            <a:extLst>
              <a:ext uri="{FF2B5EF4-FFF2-40B4-BE49-F238E27FC236}">
                <a16:creationId xmlns:a16="http://schemas.microsoft.com/office/drawing/2014/main" xmlns="" id="{FC7852F8-6371-4D0E-ADF1-AD67B8FD8F9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xmlns="" id="{60356817-A471-4572-AE96-579F6D6BFD9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32F6B6B9-C579-41A6-A7D1-A7AB4AA6D233}"/>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7" y="482171"/>
            <a:ext cx="7560115" cy="5149101"/>
            <a:chOff x="632237" y="482171"/>
            <a:chExt cx="7560115" cy="5149101"/>
          </a:xfrm>
        </p:grpSpPr>
        <p:sp>
          <p:nvSpPr>
            <p:cNvPr id="52" name="Rectangle 51">
              <a:extLst>
                <a:ext uri="{FF2B5EF4-FFF2-40B4-BE49-F238E27FC236}">
                  <a16:creationId xmlns:a16="http://schemas.microsoft.com/office/drawing/2014/main" xmlns="" id="{DC0B55B5-5A26-423B-ACDC-B151A280A1D6}"/>
                </a:ext>
              </a:extLst>
            </p:cNvPr>
            <p:cNvSpPr/>
            <p:nvPr>
              <p:extLst>
                <p:ext uri="{386F3935-93C4-4BCD-93E2-E3B085C9AB24}">
                  <p16:designElem xmlns:p16="http://schemas.microsoft.com/office/powerpoint/2015/main" xmlns="" val="1"/>
                </p:ext>
              </p:extLst>
            </p:nvPr>
          </p:nvSpPr>
          <p:spPr>
            <a:xfrm>
              <a:off x="632237"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8AD2DF8D-6B65-43EB-86A8-9DB52572A032}"/>
                </a:ext>
              </a:extLst>
            </p:cNvPr>
            <p:cNvSpPr/>
            <p:nvPr>
              <p:extLst>
                <p:ext uri="{386F3935-93C4-4BCD-93E2-E3B085C9AB24}">
                  <p16:designElem xmlns:p16="http://schemas.microsoft.com/office/powerpoint/2015/main" xmlns="" val="1"/>
                </p:ext>
              </p:extLst>
            </p:nvPr>
          </p:nvSpPr>
          <p:spPr>
            <a:xfrm>
              <a:off x="945296"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xmlns="" id="{74163961-0280-48BA-BC84-97E03B0099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8720" y="977099"/>
            <a:ext cx="6598806"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xmlns="" id="{BFAC20BB-5902-4D8F-9A2A-E4B516EF3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5" descr="A screenshot of a cell phone&#10;&#10;Description generated with very high confidence">
            <a:extLst>
              <a:ext uri="{FF2B5EF4-FFF2-40B4-BE49-F238E27FC236}">
                <a16:creationId xmlns:a16="http://schemas.microsoft.com/office/drawing/2014/main" xmlns="" id="{9EDC53F0-4004-496F-8FAF-3F212F4C761D}"/>
              </a:ext>
            </a:extLst>
          </p:cNvPr>
          <p:cNvPicPr>
            <a:picLocks noGrp="1" noChangeAspect="1"/>
          </p:cNvPicPr>
          <p:nvPr>
            <p:ph type="pic" idx="1"/>
          </p:nvPr>
        </p:nvPicPr>
        <p:blipFill rotWithShape="1">
          <a:blip r:embed="rId3"/>
          <a:srcRect r="6980" b="-1"/>
          <a:stretch/>
        </p:blipFill>
        <p:spPr>
          <a:xfrm>
            <a:off x="1271227" y="1116345"/>
            <a:ext cx="6282908" cy="3866172"/>
          </a:xfrm>
          <a:prstGeom prst="rect">
            <a:avLst/>
          </a:prstGeom>
        </p:spPr>
      </p:pic>
      <p:sp>
        <p:nvSpPr>
          <p:cNvPr id="2" name="Title 1">
            <a:extLst>
              <a:ext uri="{FF2B5EF4-FFF2-40B4-BE49-F238E27FC236}">
                <a16:creationId xmlns:a16="http://schemas.microsoft.com/office/drawing/2014/main" xmlns="" id="{DB8EE983-D6CE-4FC3-AABC-67365831CB5C}"/>
              </a:ext>
            </a:extLst>
          </p:cNvPr>
          <p:cNvSpPr>
            <a:spLocks noGrp="1"/>
          </p:cNvSpPr>
          <p:nvPr>
            <p:ph type="title"/>
          </p:nvPr>
        </p:nvSpPr>
        <p:spPr>
          <a:xfrm>
            <a:off x="8673476" y="1468464"/>
            <a:ext cx="2858835" cy="1873219"/>
          </a:xfrm>
        </p:spPr>
        <p:txBody>
          <a:bodyPr vert="horz" lIns="91440" tIns="45720" rIns="91440" bIns="0" rtlCol="0" anchor="b">
            <a:normAutofit/>
          </a:bodyPr>
          <a:lstStyle/>
          <a:p>
            <a:r>
              <a:rPr lang="en-US" sz="3600"/>
              <a:t>Garfield Prep Academy</a:t>
            </a:r>
          </a:p>
        </p:txBody>
      </p:sp>
      <p:sp>
        <p:nvSpPr>
          <p:cNvPr id="4" name="Text Placeholder 3">
            <a:extLst>
              <a:ext uri="{FF2B5EF4-FFF2-40B4-BE49-F238E27FC236}">
                <a16:creationId xmlns:a16="http://schemas.microsoft.com/office/drawing/2014/main" xmlns="" id="{77F3E917-0F4D-4D92-94FE-FB1AD495C661}"/>
              </a:ext>
            </a:extLst>
          </p:cNvPr>
          <p:cNvSpPr>
            <a:spLocks noGrp="1"/>
          </p:cNvSpPr>
          <p:nvPr>
            <p:ph type="body" sz="half" idx="2"/>
          </p:nvPr>
        </p:nvSpPr>
        <p:spPr>
          <a:xfrm>
            <a:off x="8671407" y="3529160"/>
            <a:ext cx="2848300" cy="1613537"/>
          </a:xfrm>
        </p:spPr>
        <p:txBody>
          <a:bodyPr vert="horz" lIns="91440" tIns="91440" rIns="91440" bIns="91440" rtlCol="0" anchor="t">
            <a:normAutofit fontScale="92500" lnSpcReduction="20000"/>
          </a:bodyPr>
          <a:lstStyle/>
          <a:p>
            <a:r>
              <a:rPr lang="en-US" sz="1600" cap="all"/>
              <a:t>No Days Off!</a:t>
            </a:r>
          </a:p>
          <a:p>
            <a:r>
              <a:rPr lang="en-US" sz="1600" cap="all"/>
              <a:t>Kennard Branch, Principal</a:t>
            </a:r>
          </a:p>
          <a:p>
            <a:r>
              <a:rPr lang="en-US" sz="1600" cap="all"/>
              <a:t>Roz Williams, social worker</a:t>
            </a:r>
            <a:endParaRPr lang="en-US"/>
          </a:p>
        </p:txBody>
      </p:sp>
    </p:spTree>
    <p:extLst>
      <p:ext uri="{BB962C8B-B14F-4D97-AF65-F5344CB8AC3E}">
        <p14:creationId xmlns:p14="http://schemas.microsoft.com/office/powerpoint/2010/main" val="2906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A1EE707A-0016-44D4-A5CA-AF7C01DDF0D1}"/>
              </a:ext>
            </a:extLst>
          </p:cNvPr>
          <p:cNvPicPr>
            <a:picLocks noChangeAspect="1"/>
          </p:cNvPicPr>
          <p:nvPr/>
        </p:nvPicPr>
        <p:blipFill>
          <a:blip r:embed="rId2"/>
          <a:stretch>
            <a:fillRect/>
          </a:stretch>
        </p:blipFill>
        <p:spPr>
          <a:xfrm>
            <a:off x="6094411" y="2500930"/>
            <a:ext cx="4960443" cy="2480221"/>
          </a:xfrm>
          <a:prstGeom prst="rect">
            <a:avLst/>
          </a:prstGeom>
        </p:spPr>
      </p:pic>
      <p:sp>
        <p:nvSpPr>
          <p:cNvPr id="2" name="Title 1">
            <a:extLst>
              <a:ext uri="{FF2B5EF4-FFF2-40B4-BE49-F238E27FC236}">
                <a16:creationId xmlns:a16="http://schemas.microsoft.com/office/drawing/2014/main" xmlns="" id="{1734E9C1-91E2-414B-841F-D06C2ACEB4C3}"/>
              </a:ext>
            </a:extLst>
          </p:cNvPr>
          <p:cNvSpPr>
            <a:spLocks noGrp="1"/>
          </p:cNvSpPr>
          <p:nvPr>
            <p:ph type="title"/>
          </p:nvPr>
        </p:nvSpPr>
        <p:spPr>
          <a:xfrm>
            <a:off x="1451579" y="804519"/>
            <a:ext cx="9603275" cy="1049235"/>
          </a:xfrm>
        </p:spPr>
        <p:txBody>
          <a:bodyPr>
            <a:normAutofit/>
          </a:bodyPr>
          <a:lstStyle/>
          <a:p>
            <a:r>
              <a:rPr lang="en-US"/>
              <a:t>Using the data wisely</a:t>
            </a:r>
          </a:p>
        </p:txBody>
      </p:sp>
      <p:sp>
        <p:nvSpPr>
          <p:cNvPr id="9" name="Content Placeholder 8">
            <a:extLst>
              <a:ext uri="{FF2B5EF4-FFF2-40B4-BE49-F238E27FC236}">
                <a16:creationId xmlns:a16="http://schemas.microsoft.com/office/drawing/2014/main" xmlns="" id="{1AD8E976-ED88-4D28-B95F-D0F5A86B3385}"/>
              </a:ext>
            </a:extLst>
          </p:cNvPr>
          <p:cNvSpPr>
            <a:spLocks noGrp="1"/>
          </p:cNvSpPr>
          <p:nvPr>
            <p:ph idx="1"/>
          </p:nvPr>
        </p:nvSpPr>
        <p:spPr>
          <a:xfrm>
            <a:off x="1451579" y="2015734"/>
            <a:ext cx="4162555" cy="3450613"/>
          </a:xfrm>
        </p:spPr>
        <p:txBody>
          <a:bodyPr>
            <a:normAutofit lnSpcReduction="10000"/>
          </a:bodyPr>
          <a:lstStyle/>
          <a:p>
            <a:pPr>
              <a:lnSpc>
                <a:spcPct val="110000"/>
              </a:lnSpc>
            </a:pPr>
            <a:r>
              <a:rPr lang="en-US" sz="1400"/>
              <a:t>The best way to identify students with chronic absence, is to use the attendance data already collected by or sent schools to examine which and how many students are missing 10% or more of the school year.</a:t>
            </a:r>
          </a:p>
          <a:p>
            <a:pPr marL="0" indent="0">
              <a:lnSpc>
                <a:spcPct val="110000"/>
              </a:lnSpc>
              <a:buNone/>
            </a:pPr>
            <a:endParaRPr lang="en-US" sz="1400"/>
          </a:p>
          <a:p>
            <a:pPr>
              <a:lnSpc>
                <a:spcPct val="110000"/>
              </a:lnSpc>
            </a:pPr>
            <a:r>
              <a:rPr lang="en-US" sz="1400"/>
              <a:t>Use data to monitor trends over time by grade and subgroup.</a:t>
            </a:r>
          </a:p>
          <a:p>
            <a:pPr marL="0" indent="0">
              <a:lnSpc>
                <a:spcPct val="110000"/>
              </a:lnSpc>
              <a:buNone/>
            </a:pPr>
            <a:endParaRPr lang="en-US" sz="1400"/>
          </a:p>
          <a:p>
            <a:pPr>
              <a:lnSpc>
                <a:spcPct val="110000"/>
              </a:lnSpc>
            </a:pPr>
            <a:r>
              <a:rPr lang="en-US" sz="1400"/>
              <a:t>Use data prior to the beginning of the school year to assess how many students are likely to need additional supports and then determine how to put in place sufficient resources.</a:t>
            </a:r>
          </a:p>
        </p:txBody>
      </p:sp>
    </p:spTree>
    <p:extLst>
      <p:ext uri="{BB962C8B-B14F-4D97-AF65-F5344CB8AC3E}">
        <p14:creationId xmlns:p14="http://schemas.microsoft.com/office/powerpoint/2010/main" val="334020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154A2-23C1-44EF-ACED-D6442FEEFC90}"/>
              </a:ext>
            </a:extLst>
          </p:cNvPr>
          <p:cNvSpPr>
            <a:spLocks noGrp="1"/>
          </p:cNvSpPr>
          <p:nvPr>
            <p:ph type="title"/>
          </p:nvPr>
        </p:nvSpPr>
        <p:spPr/>
        <p:txBody>
          <a:bodyPr/>
          <a:lstStyle/>
          <a:p>
            <a:r>
              <a:rPr lang="en-US"/>
              <a:t>Engaging Families </a:t>
            </a:r>
            <a:br>
              <a:rPr lang="en-US"/>
            </a:br>
            <a:r>
              <a:rPr lang="en-US"/>
              <a:t>in preventing chronic absence</a:t>
            </a:r>
          </a:p>
        </p:txBody>
      </p:sp>
      <p:sp>
        <p:nvSpPr>
          <p:cNvPr id="3" name="Content Placeholder 2">
            <a:extLst>
              <a:ext uri="{FF2B5EF4-FFF2-40B4-BE49-F238E27FC236}">
                <a16:creationId xmlns:a16="http://schemas.microsoft.com/office/drawing/2014/main" xmlns="" id="{5304591D-8BD1-4FFC-AA0C-369F4CE9CBD8}"/>
              </a:ext>
            </a:extLst>
          </p:cNvPr>
          <p:cNvSpPr>
            <a:spLocks noGrp="1"/>
          </p:cNvSpPr>
          <p:nvPr>
            <p:ph idx="1"/>
          </p:nvPr>
        </p:nvSpPr>
        <p:spPr/>
        <p:txBody>
          <a:bodyPr>
            <a:normAutofit fontScale="85000" lnSpcReduction="20000"/>
          </a:bodyPr>
          <a:lstStyle/>
          <a:p>
            <a:r>
              <a:rPr lang="en-US"/>
              <a:t>Many parents and students don’t realize how quickly early absences can add up to academic trouble. Community members and teachers can educate families and build a culture of attendance through early outreach, incentives and attention to data.</a:t>
            </a:r>
          </a:p>
          <a:p>
            <a:pPr lvl="1"/>
            <a:r>
              <a:rPr lang="en-US"/>
              <a:t>Social Worker</a:t>
            </a:r>
          </a:p>
          <a:p>
            <a:pPr lvl="2"/>
            <a:r>
              <a:rPr lang="en-US"/>
              <a:t>ECE – Monthly Attendance Breakfasts for 3 and 4 year-old families</a:t>
            </a:r>
          </a:p>
          <a:p>
            <a:pPr lvl="2"/>
            <a:r>
              <a:rPr lang="en-US"/>
              <a:t>Attendance, Behavior and Curriculum (ABC's of Garfield) Monthly Parent Meetings – Conduct Illustrating the Gap Interactive Exercise </a:t>
            </a:r>
            <a:r>
              <a:rPr lang="en-US">
                <a:hlinkClick r:id="rId2"/>
              </a:rPr>
              <a:t>Illustrating the Gap</a:t>
            </a:r>
          </a:p>
          <a:p>
            <a:pPr lvl="1"/>
            <a:r>
              <a:rPr lang="en-US"/>
              <a:t>Central Office Attendance Specialist</a:t>
            </a:r>
          </a:p>
          <a:p>
            <a:pPr lvl="1"/>
            <a:r>
              <a:rPr lang="en-US"/>
              <a:t>Teachers</a:t>
            </a:r>
          </a:p>
          <a:p>
            <a:pPr lvl="1"/>
            <a:r>
              <a:rPr lang="en-US"/>
              <a:t>OECE</a:t>
            </a:r>
          </a:p>
          <a:p>
            <a:pPr lvl="1"/>
            <a:r>
              <a:rPr lang="en-US"/>
              <a:t>Far Southeast Family Strengthening Collaborative</a:t>
            </a:r>
          </a:p>
          <a:p>
            <a:pPr lvl="1"/>
            <a:r>
              <a:rPr lang="en-US"/>
              <a:t>Show Up, Stand Out</a:t>
            </a:r>
          </a:p>
        </p:txBody>
      </p:sp>
    </p:spTree>
    <p:extLst>
      <p:ext uri="{BB962C8B-B14F-4D97-AF65-F5344CB8AC3E}">
        <p14:creationId xmlns:p14="http://schemas.microsoft.com/office/powerpoint/2010/main" val="348255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xmlns="" id="{A8E83347-27CD-4270-A040-22AEF6309468}"/>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46399" y="2012810"/>
            <a:ext cx="3413507" cy="3459865"/>
            <a:chOff x="7630846" y="2123762"/>
            <a:chExt cx="3413507" cy="3481923"/>
          </a:xfrm>
        </p:grpSpPr>
        <p:sp>
          <p:nvSpPr>
            <p:cNvPr id="45" name="Rectangle 44">
              <a:extLst>
                <a:ext uri="{FF2B5EF4-FFF2-40B4-BE49-F238E27FC236}">
                  <a16:creationId xmlns:a16="http://schemas.microsoft.com/office/drawing/2014/main" xmlns="" id="{A4A8134A-4DFC-4365-AF9A-9112EAE49FDB}"/>
                </a:ext>
              </a:extLst>
            </p:cNvPr>
            <p:cNvSpPr/>
            <p:nvPr>
              <p:extLst>
                <p:ext uri="{386F3935-93C4-4BCD-93E2-E3B085C9AB24}">
                  <p16:designElem xmlns:p16="http://schemas.microsoft.com/office/powerpoint/2015/main" xmlns="" val="1"/>
                </p:ext>
              </p:extLst>
            </p:nvPr>
          </p:nvSpPr>
          <p:spPr>
            <a:xfrm>
              <a:off x="7630846" y="2123762"/>
              <a:ext cx="3413507"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E09F4AF0-FF21-44F5-A2CD-BA77B81BF01E}"/>
                </a:ext>
              </a:extLst>
            </p:cNvPr>
            <p:cNvSpPr/>
            <p:nvPr>
              <p:extLst>
                <p:ext uri="{386F3935-93C4-4BCD-93E2-E3B085C9AB24}">
                  <p16:designElem xmlns:p16="http://schemas.microsoft.com/office/powerpoint/2015/main" xmlns="" val="1"/>
                </p:ext>
              </p:extLst>
            </p:nvPr>
          </p:nvSpPr>
          <p:spPr>
            <a:xfrm>
              <a:off x="7779809" y="2294169"/>
              <a:ext cx="310081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xmlns="" id="{77D2A30D-B652-4A5A-B2A4-918E2A9BA8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59088" y="2346730"/>
            <a:ext cx="2773365" cy="2796762"/>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screenshot of a cell phone&#10;&#10;Description generated with very high confidence">
            <a:extLst>
              <a:ext uri="{FF2B5EF4-FFF2-40B4-BE49-F238E27FC236}">
                <a16:creationId xmlns:a16="http://schemas.microsoft.com/office/drawing/2014/main" xmlns="" id="{29E25891-5BAD-4E22-A008-EE42F2CE9E5A}"/>
              </a:ext>
            </a:extLst>
          </p:cNvPr>
          <p:cNvPicPr>
            <a:picLocks noChangeAspect="1"/>
          </p:cNvPicPr>
          <p:nvPr/>
        </p:nvPicPr>
        <p:blipFill rotWithShape="1">
          <a:blip r:embed="rId2"/>
          <a:srcRect t="88" r="3" b="5799"/>
          <a:stretch/>
        </p:blipFill>
        <p:spPr>
          <a:xfrm>
            <a:off x="2034859" y="2491732"/>
            <a:ext cx="2225995" cy="1178445"/>
          </a:xfrm>
          <a:prstGeom prst="rect">
            <a:avLst/>
          </a:prstGeom>
        </p:spPr>
      </p:pic>
      <p:pic>
        <p:nvPicPr>
          <p:cNvPr id="9" name="Picture 4" descr="A screenshot of a cell phone&#10;&#10;Description generated with very high confidence">
            <a:extLst>
              <a:ext uri="{FF2B5EF4-FFF2-40B4-BE49-F238E27FC236}">
                <a16:creationId xmlns:a16="http://schemas.microsoft.com/office/drawing/2014/main" xmlns="" id="{6D250C56-52DA-4FA5-8DF7-E0B1215FA3C2}"/>
              </a:ext>
            </a:extLst>
          </p:cNvPr>
          <p:cNvPicPr>
            <a:picLocks noChangeAspect="1"/>
          </p:cNvPicPr>
          <p:nvPr/>
        </p:nvPicPr>
        <p:blipFill rotWithShape="1">
          <a:blip r:embed="rId3"/>
          <a:srcRect l="17420" r="11645" b="-5"/>
          <a:stretch/>
        </p:blipFill>
        <p:spPr>
          <a:xfrm>
            <a:off x="2410417" y="3824378"/>
            <a:ext cx="1470705" cy="1166297"/>
          </a:xfrm>
          <a:prstGeom prst="rect">
            <a:avLst/>
          </a:prstGeom>
        </p:spPr>
      </p:pic>
      <p:sp>
        <p:nvSpPr>
          <p:cNvPr id="2" name="Title 1">
            <a:extLst>
              <a:ext uri="{FF2B5EF4-FFF2-40B4-BE49-F238E27FC236}">
                <a16:creationId xmlns:a16="http://schemas.microsoft.com/office/drawing/2014/main" xmlns="" id="{A2340788-48EF-46F9-93AF-7ED349814CDA}"/>
              </a:ext>
            </a:extLst>
          </p:cNvPr>
          <p:cNvSpPr>
            <a:spLocks noGrp="1"/>
          </p:cNvSpPr>
          <p:nvPr>
            <p:ph type="title"/>
          </p:nvPr>
        </p:nvSpPr>
        <p:spPr>
          <a:xfrm>
            <a:off x="1451579" y="804519"/>
            <a:ext cx="9603275" cy="1049235"/>
          </a:xfrm>
        </p:spPr>
        <p:txBody>
          <a:bodyPr>
            <a:normAutofit/>
          </a:bodyPr>
          <a:lstStyle/>
          <a:p>
            <a:r>
              <a:rPr lang="en-US"/>
              <a:t>Engaging Children</a:t>
            </a:r>
            <a:br>
              <a:rPr lang="en-US"/>
            </a:br>
            <a:r>
              <a:rPr lang="en-US"/>
              <a:t>in preventing chronic absence</a:t>
            </a:r>
          </a:p>
        </p:txBody>
      </p:sp>
      <p:sp>
        <p:nvSpPr>
          <p:cNvPr id="11" name="Content Placeholder 10">
            <a:extLst>
              <a:ext uri="{FF2B5EF4-FFF2-40B4-BE49-F238E27FC236}">
                <a16:creationId xmlns:a16="http://schemas.microsoft.com/office/drawing/2014/main" xmlns="" id="{04D732E1-E563-4A83-A662-9BC8D28E70FA}"/>
              </a:ext>
            </a:extLst>
          </p:cNvPr>
          <p:cNvSpPr>
            <a:spLocks noGrp="1"/>
          </p:cNvSpPr>
          <p:nvPr>
            <p:ph idx="1"/>
          </p:nvPr>
        </p:nvSpPr>
        <p:spPr>
          <a:xfrm>
            <a:off x="5342122" y="2015732"/>
            <a:ext cx="5712732" cy="3450613"/>
          </a:xfrm>
        </p:spPr>
        <p:txBody>
          <a:bodyPr>
            <a:normAutofit/>
          </a:bodyPr>
          <a:lstStyle/>
          <a:p>
            <a:r>
              <a:rPr lang="en-US"/>
              <a:t>(New) Online Attendance Pledge</a:t>
            </a:r>
          </a:p>
          <a:p>
            <a:r>
              <a:rPr lang="en-US"/>
              <a:t>Students on our Attendance Committee</a:t>
            </a:r>
          </a:p>
          <a:p>
            <a:r>
              <a:rPr lang="en-US"/>
              <a:t>(New for SY 18-19) Perfectly Punctual Campaign and Student Attendance Score Card for ECE </a:t>
            </a:r>
            <a:r>
              <a:rPr lang="en-US">
                <a:hlinkClick r:id="rId4"/>
              </a:rPr>
              <a:t>Perfectly Punctual Campaign</a:t>
            </a:r>
          </a:p>
          <a:p>
            <a:endParaRPr lang="en-US"/>
          </a:p>
        </p:txBody>
      </p:sp>
    </p:spTree>
    <p:extLst>
      <p:ext uri="{BB962C8B-B14F-4D97-AF65-F5344CB8AC3E}">
        <p14:creationId xmlns:p14="http://schemas.microsoft.com/office/powerpoint/2010/main" val="310646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xmlns="" id="{24BE214B-2C92-47AF-8D90-6982111037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xmlns="" id="{369A020F-4984-4DD0-898A-B60A4882B0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7" name="Picture 12">
            <a:extLst>
              <a:ext uri="{FF2B5EF4-FFF2-40B4-BE49-F238E27FC236}">
                <a16:creationId xmlns:a16="http://schemas.microsoft.com/office/drawing/2014/main" xmlns="" id="{D757EBBD-8611-41C1-8124-C151D0957DB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14">
            <a:extLst>
              <a:ext uri="{FF2B5EF4-FFF2-40B4-BE49-F238E27FC236}">
                <a16:creationId xmlns:a16="http://schemas.microsoft.com/office/drawing/2014/main" xmlns="" id="{E40D0D8B-2D5E-48A4-BBD5-8CB09A86A6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39" name="Group 16">
            <a:extLst>
              <a:ext uri="{FF2B5EF4-FFF2-40B4-BE49-F238E27FC236}">
                <a16:creationId xmlns:a16="http://schemas.microsoft.com/office/drawing/2014/main" xmlns="" id="{A3761B47-AE33-47C9-9636-19D4B313F277}"/>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477388" y="482171"/>
            <a:ext cx="4074533" cy="5149101"/>
            <a:chOff x="7477388" y="482171"/>
            <a:chExt cx="4074533" cy="5149101"/>
          </a:xfrm>
        </p:grpSpPr>
        <p:sp>
          <p:nvSpPr>
            <p:cNvPr id="18" name="Rectangle 17">
              <a:extLst>
                <a:ext uri="{FF2B5EF4-FFF2-40B4-BE49-F238E27FC236}">
                  <a16:creationId xmlns:a16="http://schemas.microsoft.com/office/drawing/2014/main" xmlns="" id="{9E204B78-8026-4E1E-9C59-5F523ECDD252}"/>
                </a:ext>
              </a:extLst>
            </p:cNvPr>
            <p:cNvSpPr/>
            <p:nvPr>
              <p:extLst>
                <p:ext uri="{386F3935-93C4-4BCD-93E2-E3B085C9AB24}">
                  <p16:designElem xmlns:p16="http://schemas.microsoft.com/office/powerpoint/2015/main" xmlns=""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18">
              <a:extLst>
                <a:ext uri="{FF2B5EF4-FFF2-40B4-BE49-F238E27FC236}">
                  <a16:creationId xmlns:a16="http://schemas.microsoft.com/office/drawing/2014/main" xmlns="" id="{DDDEB6F1-F54D-4345-B8DF-72D72C71EC81}"/>
                </a:ext>
              </a:extLst>
            </p:cNvPr>
            <p:cNvSpPr/>
            <p:nvPr>
              <p:extLst>
                <p:ext uri="{386F3935-93C4-4BCD-93E2-E3B085C9AB24}">
                  <p16:designElem xmlns:p16="http://schemas.microsoft.com/office/powerpoint/2015/main" xmlns=""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20">
            <a:extLst>
              <a:ext uri="{FF2B5EF4-FFF2-40B4-BE49-F238E27FC236}">
                <a16:creationId xmlns:a16="http://schemas.microsoft.com/office/drawing/2014/main" xmlns="" id="{4380F474-D468-4F2F-8BE9-F343F8D1A9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22">
            <a:extLst>
              <a:ext uri="{FF2B5EF4-FFF2-40B4-BE49-F238E27FC236}">
                <a16:creationId xmlns:a16="http://schemas.microsoft.com/office/drawing/2014/main" xmlns="" id="{186D07CD-E0E5-42ED-BA28-6CB6ADC3B09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4" descr="A picture containing object, clock&#10;&#10;Description generated with very high confidence">
            <a:extLst>
              <a:ext uri="{FF2B5EF4-FFF2-40B4-BE49-F238E27FC236}">
                <a16:creationId xmlns:a16="http://schemas.microsoft.com/office/drawing/2014/main" xmlns="" id="{7AFB2506-3DDB-4960-81A3-87609E0811B3}"/>
              </a:ext>
            </a:extLst>
          </p:cNvPr>
          <p:cNvPicPr>
            <a:picLocks noChangeAspect="1"/>
          </p:cNvPicPr>
          <p:nvPr/>
        </p:nvPicPr>
        <p:blipFill>
          <a:blip r:embed="rId3"/>
          <a:stretch>
            <a:fillRect/>
          </a:stretch>
        </p:blipFill>
        <p:spPr>
          <a:xfrm>
            <a:off x="8116373" y="2423132"/>
            <a:ext cx="2799103" cy="1252598"/>
          </a:xfrm>
          <a:prstGeom prst="rect">
            <a:avLst/>
          </a:prstGeom>
        </p:spPr>
      </p:pic>
      <p:sp>
        <p:nvSpPr>
          <p:cNvPr id="2" name="Title 1">
            <a:extLst>
              <a:ext uri="{FF2B5EF4-FFF2-40B4-BE49-F238E27FC236}">
                <a16:creationId xmlns:a16="http://schemas.microsoft.com/office/drawing/2014/main" xmlns="" id="{EB90F99A-8D4B-4181-BF58-A1A4CE8C307C}"/>
              </a:ext>
            </a:extLst>
          </p:cNvPr>
          <p:cNvSpPr>
            <a:spLocks noGrp="1"/>
          </p:cNvSpPr>
          <p:nvPr>
            <p:ph type="title"/>
          </p:nvPr>
        </p:nvSpPr>
        <p:spPr>
          <a:xfrm>
            <a:off x="1451580" y="804520"/>
            <a:ext cx="5550355" cy="1049235"/>
          </a:xfrm>
        </p:spPr>
        <p:txBody>
          <a:bodyPr>
            <a:normAutofit/>
          </a:bodyPr>
          <a:lstStyle/>
          <a:p>
            <a:r>
              <a:rPr lang="en-US"/>
              <a:t>Meet the A-team</a:t>
            </a:r>
          </a:p>
        </p:txBody>
      </p:sp>
      <p:sp>
        <p:nvSpPr>
          <p:cNvPr id="3" name="Content Placeholder 2">
            <a:extLst>
              <a:ext uri="{FF2B5EF4-FFF2-40B4-BE49-F238E27FC236}">
                <a16:creationId xmlns:a16="http://schemas.microsoft.com/office/drawing/2014/main" xmlns="" id="{5B16E1FF-ADE9-43B3-872C-26AA5A2B5CB7}"/>
              </a:ext>
            </a:extLst>
          </p:cNvPr>
          <p:cNvSpPr>
            <a:spLocks noGrp="1"/>
          </p:cNvSpPr>
          <p:nvPr>
            <p:ph idx="1"/>
          </p:nvPr>
        </p:nvSpPr>
        <p:spPr>
          <a:xfrm>
            <a:off x="1451580" y="2015732"/>
            <a:ext cx="5550355" cy="3450613"/>
          </a:xfrm>
        </p:spPr>
        <p:txBody>
          <a:bodyPr>
            <a:normAutofit/>
          </a:bodyPr>
          <a:lstStyle/>
          <a:p>
            <a:pPr marL="0" indent="0">
              <a:lnSpc>
                <a:spcPct val="110000"/>
              </a:lnSpc>
              <a:buNone/>
            </a:pPr>
            <a:r>
              <a:rPr lang="en-US" sz="1700"/>
              <a:t>Garfield's Attendance Committee</a:t>
            </a:r>
          </a:p>
          <a:p>
            <a:pPr>
              <a:lnSpc>
                <a:spcPct val="110000"/>
              </a:lnSpc>
            </a:pPr>
            <a:r>
              <a:rPr lang="en-US" sz="1700"/>
              <a:t>MS. WILLIAMS (SOCIAL WORKER)</a:t>
            </a:r>
          </a:p>
          <a:p>
            <a:pPr>
              <a:lnSpc>
                <a:spcPct val="110000"/>
              </a:lnSpc>
            </a:pPr>
            <a:r>
              <a:rPr lang="en-US" sz="1700"/>
              <a:t>MS. DUNMORE (EDUCATIONAL AIDE)</a:t>
            </a:r>
          </a:p>
          <a:p>
            <a:pPr>
              <a:lnSpc>
                <a:spcPct val="110000"/>
              </a:lnSpc>
            </a:pPr>
            <a:r>
              <a:rPr lang="en-US" sz="1700"/>
              <a:t>MS. DENNY (DBH CLINICIAN)</a:t>
            </a:r>
          </a:p>
          <a:p>
            <a:pPr>
              <a:lnSpc>
                <a:spcPct val="110000"/>
              </a:lnSpc>
            </a:pPr>
            <a:r>
              <a:rPr lang="en-US" sz="1700"/>
              <a:t>MS.  P.  ALSTON (PTA VICE PRESIDENT)</a:t>
            </a:r>
          </a:p>
          <a:p>
            <a:pPr>
              <a:lnSpc>
                <a:spcPct val="110000"/>
              </a:lnSpc>
            </a:pPr>
            <a:r>
              <a:rPr lang="en-US" sz="1700"/>
              <a:t>IKEYA PYLES (STUDENT REPRESENTATIVE)</a:t>
            </a:r>
          </a:p>
          <a:p>
            <a:pPr>
              <a:lnSpc>
                <a:spcPct val="110000"/>
              </a:lnSpc>
            </a:pPr>
            <a:r>
              <a:rPr lang="en-US" sz="1700"/>
              <a:t>SHANTEL BONNER (STUDENT REPRESENTATIVE)</a:t>
            </a:r>
          </a:p>
        </p:txBody>
      </p:sp>
    </p:spTree>
    <p:extLst>
      <p:ext uri="{BB962C8B-B14F-4D97-AF65-F5344CB8AC3E}">
        <p14:creationId xmlns:p14="http://schemas.microsoft.com/office/powerpoint/2010/main" val="129069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1B6FE1E6-1155-46CD-9113-BC03DDD53D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F80DFCE9-814C-46CF-8B54-3DF7C405D5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2" name="Picture 31">
            <a:extLst>
              <a:ext uri="{FF2B5EF4-FFF2-40B4-BE49-F238E27FC236}">
                <a16:creationId xmlns:a16="http://schemas.microsoft.com/office/drawing/2014/main" xmlns="" id="{4CB4C886-8576-4974-AB93-DE953D24393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34" name="Straight Connector 33">
            <a:extLst>
              <a:ext uri="{FF2B5EF4-FFF2-40B4-BE49-F238E27FC236}">
                <a16:creationId xmlns:a16="http://schemas.microsoft.com/office/drawing/2014/main" xmlns="" id="{9F386762-7F04-4308-9C63-5F9B6DD515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4EA8DE4-CCC2-431B-8C80-EA90145DB8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CD2CE79E-D83D-4E66-BAFC-61934F9D812A}"/>
              </a:ext>
            </a:extLst>
          </p:cNvPr>
          <p:cNvSpPr>
            <a:spLocks noGrp="1"/>
          </p:cNvSpPr>
          <p:nvPr>
            <p:ph type="title"/>
          </p:nvPr>
        </p:nvSpPr>
        <p:spPr>
          <a:xfrm>
            <a:off x="1451581" y="5008500"/>
            <a:ext cx="9603272" cy="960755"/>
          </a:xfrm>
        </p:spPr>
        <p:txBody>
          <a:bodyPr anchor="t">
            <a:normAutofit/>
          </a:bodyPr>
          <a:lstStyle/>
          <a:p>
            <a:r>
              <a:rPr lang="en-US"/>
              <a:t>GOALS</a:t>
            </a:r>
          </a:p>
        </p:txBody>
      </p:sp>
      <p:graphicFrame>
        <p:nvGraphicFramePr>
          <p:cNvPr id="23" name="Content Placeholder 2">
            <a:extLst>
              <a:ext uri="{FF2B5EF4-FFF2-40B4-BE49-F238E27FC236}">
                <a16:creationId xmlns:a16="http://schemas.microsoft.com/office/drawing/2014/main" xmlns="" id="{52D6485A-89B2-4377-AA32-00C52F4501C1}"/>
              </a:ext>
            </a:extLst>
          </p:cNvPr>
          <p:cNvGraphicFramePr>
            <a:graphicFrameLocks noGrp="1"/>
          </p:cNvGraphicFramePr>
          <p:nvPr>
            <p:ph idx="1"/>
            <p:extLst>
              <p:ext uri="{D42A27DB-BD31-4B8C-83A1-F6EECF244321}">
                <p14:modId xmlns:p14="http://schemas.microsoft.com/office/powerpoint/2010/main" val="1596969976"/>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BB1E9BF4-94A2-40EB-890C-2780B75628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DEDD0A8-0CDE-4DEE-8EDA-B9404173E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7" name="Picture 16">
            <a:extLst>
              <a:ext uri="{FF2B5EF4-FFF2-40B4-BE49-F238E27FC236}">
                <a16:creationId xmlns:a16="http://schemas.microsoft.com/office/drawing/2014/main" xmlns="" id="{EBD9D6CE-7AC1-4577-9939-CC1E4A043F5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xmlns="" id="{4F58D559-6C88-46FC-BF50-85D0A7D67A2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xmlns="" id="{6C530431-37DA-411E-9992-DA9C2B210AB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477388" y="482171"/>
            <a:ext cx="4074533" cy="5149101"/>
            <a:chOff x="7463259" y="583365"/>
            <a:chExt cx="4074533" cy="5181928"/>
          </a:xfrm>
        </p:grpSpPr>
        <p:sp>
          <p:nvSpPr>
            <p:cNvPr id="22" name="Rectangle 21">
              <a:extLst>
                <a:ext uri="{FF2B5EF4-FFF2-40B4-BE49-F238E27FC236}">
                  <a16:creationId xmlns:a16="http://schemas.microsoft.com/office/drawing/2014/main" xmlns="" id="{54E68497-60C3-41B8-B2E4-5064635A8F34}"/>
                </a:ext>
              </a:extLst>
            </p:cNvPr>
            <p:cNvSpPr/>
            <p:nvPr>
              <p:extLst>
                <p:ext uri="{386F3935-93C4-4BCD-93E2-E3B085C9AB24}">
                  <p16:designElem xmlns:p16="http://schemas.microsoft.com/office/powerpoint/2015/main" xmlns=""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77781408-1856-4335-93C1-FEEA2CA46D0B}"/>
                </a:ext>
              </a:extLst>
            </p:cNvPr>
            <p:cNvSpPr/>
            <p:nvPr>
              <p:extLst>
                <p:ext uri="{386F3935-93C4-4BCD-93E2-E3B085C9AB24}">
                  <p16:designElem xmlns:p16="http://schemas.microsoft.com/office/powerpoint/2015/main" xmlns=""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xmlns="" id="{1E29AE37-E1C3-4671-BC8B-59B68F37BF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60030" y="1116346"/>
            <a:ext cx="1746896" cy="1850789"/>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5ED7BD73-A815-4186-81AB-44FB7A7A72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2094" y="3131728"/>
            <a:ext cx="2794832" cy="1850789"/>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0AC6D220-041F-4136-8A03-94578F810F2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6" descr="A screenshot of a computer&#10;&#10;Description generated with very high confidence">
            <a:extLst>
              <a:ext uri="{FF2B5EF4-FFF2-40B4-BE49-F238E27FC236}">
                <a16:creationId xmlns:a16="http://schemas.microsoft.com/office/drawing/2014/main" xmlns="" id="{6E73AAF5-8947-4019-AE35-8FAB82E39530}"/>
              </a:ext>
            </a:extLst>
          </p:cNvPr>
          <p:cNvPicPr>
            <a:picLocks noChangeAspect="1"/>
          </p:cNvPicPr>
          <p:nvPr/>
        </p:nvPicPr>
        <p:blipFill>
          <a:blip r:embed="rId3"/>
          <a:stretch>
            <a:fillRect/>
          </a:stretch>
        </p:blipFill>
        <p:spPr>
          <a:xfrm>
            <a:off x="8193646" y="3316378"/>
            <a:ext cx="2630681" cy="1479757"/>
          </a:xfrm>
          <a:prstGeom prst="rect">
            <a:avLst/>
          </a:prstGeom>
        </p:spPr>
      </p:pic>
      <p:pic>
        <p:nvPicPr>
          <p:cNvPr id="8" name="Picture 8" descr="A picture containing screenshot&#10;&#10;Description generated with high confidence">
            <a:extLst>
              <a:ext uri="{FF2B5EF4-FFF2-40B4-BE49-F238E27FC236}">
                <a16:creationId xmlns:a16="http://schemas.microsoft.com/office/drawing/2014/main" xmlns="" id="{CDE8F19F-2AFA-44F1-9BF1-565F9E638AB9}"/>
              </a:ext>
            </a:extLst>
          </p:cNvPr>
          <p:cNvPicPr>
            <a:picLocks noChangeAspect="1"/>
          </p:cNvPicPr>
          <p:nvPr/>
        </p:nvPicPr>
        <p:blipFill>
          <a:blip r:embed="rId4"/>
          <a:stretch>
            <a:fillRect/>
          </a:stretch>
        </p:blipFill>
        <p:spPr>
          <a:xfrm>
            <a:off x="9283779" y="1198014"/>
            <a:ext cx="1499095" cy="1684377"/>
          </a:xfrm>
          <a:prstGeom prst="rect">
            <a:avLst/>
          </a:prstGeom>
        </p:spPr>
      </p:pic>
      <p:sp>
        <p:nvSpPr>
          <p:cNvPr id="31" name="Rectangle 30">
            <a:extLst>
              <a:ext uri="{FF2B5EF4-FFF2-40B4-BE49-F238E27FC236}">
                <a16:creationId xmlns:a16="http://schemas.microsoft.com/office/drawing/2014/main" xmlns="" id="{5C352A80-7D04-4579-ADD2-C2446A8641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2094" y="1116346"/>
            <a:ext cx="893992" cy="1850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856555-AF08-437B-A337-B7DC7DC43963}"/>
              </a:ext>
            </a:extLst>
          </p:cNvPr>
          <p:cNvSpPr>
            <a:spLocks noGrp="1"/>
          </p:cNvSpPr>
          <p:nvPr>
            <p:ph type="title"/>
          </p:nvPr>
        </p:nvSpPr>
        <p:spPr>
          <a:xfrm>
            <a:off x="1451579" y="804519"/>
            <a:ext cx="5550357" cy="1049235"/>
          </a:xfrm>
        </p:spPr>
        <p:txBody>
          <a:bodyPr>
            <a:normAutofit/>
          </a:bodyPr>
          <a:lstStyle/>
          <a:p>
            <a:r>
              <a:rPr lang="en-US"/>
              <a:t>Teacher Friendly Resource</a:t>
            </a:r>
          </a:p>
        </p:txBody>
      </p:sp>
      <p:sp>
        <p:nvSpPr>
          <p:cNvPr id="3" name="Content Placeholder 2">
            <a:extLst>
              <a:ext uri="{FF2B5EF4-FFF2-40B4-BE49-F238E27FC236}">
                <a16:creationId xmlns:a16="http://schemas.microsoft.com/office/drawing/2014/main" xmlns="" id="{107F7A28-60E2-457F-A248-F172E7124BAA}"/>
              </a:ext>
            </a:extLst>
          </p:cNvPr>
          <p:cNvSpPr>
            <a:spLocks noGrp="1"/>
          </p:cNvSpPr>
          <p:nvPr>
            <p:ph idx="1"/>
          </p:nvPr>
        </p:nvSpPr>
        <p:spPr>
          <a:xfrm>
            <a:off x="1451579" y="2015732"/>
            <a:ext cx="5550357" cy="3450613"/>
          </a:xfrm>
        </p:spPr>
        <p:txBody>
          <a:bodyPr>
            <a:normAutofit fontScale="85000" lnSpcReduction="10000"/>
          </a:bodyPr>
          <a:lstStyle/>
          <a:p>
            <a:pPr marL="0" indent="0">
              <a:buNone/>
            </a:pPr>
            <a:r>
              <a:rPr lang="en-US"/>
              <a:t>Classroom Attendance Calculator from Attendance Works</a:t>
            </a:r>
          </a:p>
          <a:p>
            <a:endParaRPr lang="en-US"/>
          </a:p>
          <a:p>
            <a:r>
              <a:rPr lang="en-US"/>
              <a:t>This is a self-calculating spreadsheet to help identify the students who have so many absences they require some form of early intervention. </a:t>
            </a:r>
          </a:p>
          <a:p>
            <a:r>
              <a:rPr lang="en-US"/>
              <a:t>The calculator includes a step-by-step guide to fill in the spreadsheet, and a worksheet that allows educators to assess the steps they are taking now and what more they can do to reduce chronic absence.</a:t>
            </a:r>
          </a:p>
        </p:txBody>
      </p:sp>
    </p:spTree>
    <p:extLst>
      <p:ext uri="{BB962C8B-B14F-4D97-AF65-F5344CB8AC3E}">
        <p14:creationId xmlns:p14="http://schemas.microsoft.com/office/powerpoint/2010/main" val="142465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0FF2874-547C-4D14-9E18-28B19002FB8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xmlns="" id="{36CF827D-A163-47F7-BD87-34EB4FA7D6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299D9A9-1DA8-433D-A9BC-FB48D93D421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xmlns="" id="{6D78924D-1DDB-4B9A-B3DC-A66DCA8378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FF1AEFE-CFF8-4B95-B9B4-2EE89F4787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1" name="Group 20">
            <a:extLst>
              <a:ext uri="{FF2B5EF4-FFF2-40B4-BE49-F238E27FC236}">
                <a16:creationId xmlns:a16="http://schemas.microsoft.com/office/drawing/2014/main" xmlns="" id="{EEA87E8E-40FB-4538-AA1C-D793D97546B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64906" y="323838"/>
            <a:ext cx="8661501" cy="3652791"/>
            <a:chOff x="7773058" y="600024"/>
            <a:chExt cx="3630912" cy="5222486"/>
          </a:xfrm>
        </p:grpSpPr>
        <p:sp>
          <p:nvSpPr>
            <p:cNvPr id="22" name="Rectangle 21">
              <a:extLst>
                <a:ext uri="{FF2B5EF4-FFF2-40B4-BE49-F238E27FC236}">
                  <a16:creationId xmlns:a16="http://schemas.microsoft.com/office/drawing/2014/main" xmlns="" id="{40909D1E-72A4-450C-AA32-252FB9F42025}"/>
                </a:ext>
              </a:extLst>
            </p:cNvPr>
            <p:cNvSpPr/>
            <p:nvPr>
              <p:extLst>
                <p:ext uri="{386F3935-93C4-4BCD-93E2-E3B085C9AB24}">
                  <p16:designElem xmlns:p16="http://schemas.microsoft.com/office/powerpoint/2015/main" xmlns=""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7925D581-BB38-40B5-B941-AEF6DAB6AEC0}"/>
                </a:ext>
              </a:extLst>
            </p:cNvPr>
            <p:cNvSpPr/>
            <p:nvPr>
              <p:extLst>
                <p:ext uri="{386F3935-93C4-4BCD-93E2-E3B085C9AB24}">
                  <p16:designElem xmlns:p16="http://schemas.microsoft.com/office/powerpoint/2015/main" xmlns=""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picture containing indoor, sitting, floor&#10;&#10;Description generated with high confidence">
            <a:extLst>
              <a:ext uri="{FF2B5EF4-FFF2-40B4-BE49-F238E27FC236}">
                <a16:creationId xmlns:a16="http://schemas.microsoft.com/office/drawing/2014/main" xmlns="" id="{81A055C3-68E4-42F9-ADE3-54F76DE441A7}"/>
              </a:ext>
            </a:extLst>
          </p:cNvPr>
          <p:cNvPicPr>
            <a:picLocks noGrp="1" noChangeAspect="1"/>
          </p:cNvPicPr>
          <p:nvPr>
            <p:ph idx="1"/>
          </p:nvPr>
        </p:nvPicPr>
        <p:blipFill>
          <a:blip r:embed="rId3"/>
          <a:stretch>
            <a:fillRect/>
          </a:stretch>
        </p:blipFill>
        <p:spPr>
          <a:xfrm>
            <a:off x="4267779" y="963739"/>
            <a:ext cx="3644958" cy="2369223"/>
          </a:xfrm>
          <a:prstGeom prst="rect">
            <a:avLst/>
          </a:prstGeom>
        </p:spPr>
      </p:pic>
      <p:pic>
        <p:nvPicPr>
          <p:cNvPr id="25" name="Picture 24">
            <a:extLst>
              <a:ext uri="{FF2B5EF4-FFF2-40B4-BE49-F238E27FC236}">
                <a16:creationId xmlns:a16="http://schemas.microsoft.com/office/drawing/2014/main" xmlns="" id="{71D35B1C-E9F4-409E-8455-983A2D9C691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xmlns="" id="{61213B46-22CD-44DE-8364-733DA98714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B2944B7-AAC4-4B34-9609-AC200AB7FFC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024F301D-BD94-4B4F-B007-0EEE6329D31C}"/>
              </a:ext>
            </a:extLst>
          </p:cNvPr>
          <p:cNvSpPr>
            <a:spLocks noGrp="1"/>
          </p:cNvSpPr>
          <p:nvPr>
            <p:ph type="title"/>
          </p:nvPr>
        </p:nvSpPr>
        <p:spPr>
          <a:xfrm>
            <a:off x="1776728" y="4613198"/>
            <a:ext cx="8654522" cy="844697"/>
          </a:xfrm>
        </p:spPr>
        <p:txBody>
          <a:bodyPr vert="horz" lIns="91440" tIns="45720" rIns="91440" bIns="45720" rtlCol="0" anchor="t">
            <a:normAutofit fontScale="90000"/>
          </a:bodyPr>
          <a:lstStyle/>
          <a:p>
            <a:pPr marL="457200" indent="-457200">
              <a:buFont typeface="Arial"/>
              <a:buChar char="•"/>
            </a:pPr>
            <a:r>
              <a:rPr lang="en-US"/>
              <a:t>QUESTIONS and/or Follow-up</a:t>
            </a:r>
            <a:r>
              <a:rPr lang="en-US">
                <a:ea typeface="+mj-lt"/>
                <a:cs typeface="+mj-lt"/>
              </a:rPr>
              <a:t/>
            </a:r>
            <a:br>
              <a:rPr lang="en-US">
                <a:ea typeface="+mj-lt"/>
                <a:cs typeface="+mj-lt"/>
              </a:rPr>
            </a:br>
            <a:r>
              <a:rPr lang="en-US"/>
              <a:t>     </a:t>
            </a:r>
            <a:r>
              <a:rPr lang="en-US">
                <a:hlinkClick r:id="rId4" invalidUrl="http://"/>
              </a:rPr>
              <a:t>kennard.branch@dc.goV</a:t>
            </a:r>
            <a:r>
              <a:rPr lang="en-US">
                <a:hlinkClick r:id="rId5" invalidUrl="http://"/>
              </a:rPr>
              <a:t/>
            </a:r>
            <a:br>
              <a:rPr lang="en-US">
                <a:hlinkClick r:id="rId6" invalidUrl="http://"/>
              </a:rPr>
            </a:br>
            <a:r>
              <a:rPr lang="en-US"/>
              <a:t>     </a:t>
            </a:r>
            <a:r>
              <a:rPr lang="en-US">
                <a:hlinkClick r:id="rId7" invalidUrl="http://"/>
              </a:rPr>
              <a:t>Roz.williams@dc.gov</a:t>
            </a:r>
            <a:r>
              <a:rPr lang="en-US">
                <a:ea typeface="+mj-lt"/>
                <a:cs typeface="+mj-lt"/>
                <a:hlinkClick r:id="rId8" invalidUrl="http://"/>
              </a:rPr>
              <a:t/>
            </a:r>
            <a:br>
              <a:rPr lang="en-US">
                <a:ea typeface="+mj-lt"/>
                <a:cs typeface="+mj-lt"/>
                <a:hlinkClick r:id="rId9" invalidUrl="http://"/>
              </a:rPr>
            </a:br>
            <a:r>
              <a:rPr lang="en-US">
                <a:hlinkClick r:id="rId10" invalidUrl="http://"/>
              </a:rPr>
              <a:t/>
            </a:r>
            <a:br>
              <a:rPr lang="en-US">
                <a:hlinkClick r:id="rId11" invalidUrl="http://"/>
              </a:rPr>
            </a:br>
            <a:endParaRPr lang="en-US"/>
          </a:p>
        </p:txBody>
      </p:sp>
    </p:spTree>
    <p:extLst>
      <p:ext uri="{BB962C8B-B14F-4D97-AF65-F5344CB8AC3E}">
        <p14:creationId xmlns:p14="http://schemas.microsoft.com/office/powerpoint/2010/main" val="99429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D9F7F-42AD-47E6-9113-B3A097451939}"/>
              </a:ext>
            </a:extLst>
          </p:cNvPr>
          <p:cNvSpPr>
            <a:spLocks noGrp="1"/>
          </p:cNvSpPr>
          <p:nvPr>
            <p:ph type="title"/>
          </p:nvPr>
        </p:nvSpPr>
        <p:spPr>
          <a:xfrm>
            <a:off x="1451579" y="804519"/>
            <a:ext cx="9603275" cy="1049235"/>
          </a:xfrm>
        </p:spPr>
        <p:txBody>
          <a:bodyPr>
            <a:normAutofit/>
          </a:bodyPr>
          <a:lstStyle/>
          <a:p>
            <a:r>
              <a:rPr lang="en-US"/>
              <a:t>Our School Demographics</a:t>
            </a:r>
          </a:p>
        </p:txBody>
      </p:sp>
      <p:graphicFrame>
        <p:nvGraphicFramePr>
          <p:cNvPr id="27" name="Content Placeholder 2">
            <a:extLst>
              <a:ext uri="{FF2B5EF4-FFF2-40B4-BE49-F238E27FC236}">
                <a16:creationId xmlns:a16="http://schemas.microsoft.com/office/drawing/2014/main" xmlns="" id="{EABA017F-4BC6-441B-9CA3-EE73D4EDAC69}"/>
              </a:ext>
            </a:extLst>
          </p:cNvPr>
          <p:cNvGraphicFramePr>
            <a:graphicFrameLocks noGrp="1"/>
          </p:cNvGraphicFramePr>
          <p:nvPr>
            <p:ph idx="1"/>
            <p:extLst>
              <p:ext uri="{D42A27DB-BD31-4B8C-83A1-F6EECF244321}">
                <p14:modId xmlns:p14="http://schemas.microsoft.com/office/powerpoint/2010/main" val="3326588908"/>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11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29C51009-A09A-4689-8E6C-F8FC99E6A8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9">
            <a:extLst>
              <a:ext uri="{FF2B5EF4-FFF2-40B4-BE49-F238E27FC236}">
                <a16:creationId xmlns:a16="http://schemas.microsoft.com/office/drawing/2014/main" xmlns="" id="{9EC65442-F244-409C-BF44-C5D6472E81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4549EDE-A922-4D9D-BEDC-13595E6BF6E0}"/>
              </a:ext>
            </a:extLst>
          </p:cNvPr>
          <p:cNvSpPr>
            <a:spLocks noGrp="1"/>
          </p:cNvSpPr>
          <p:nvPr>
            <p:ph type="title"/>
          </p:nvPr>
        </p:nvSpPr>
        <p:spPr>
          <a:xfrm>
            <a:off x="1249961" y="1600199"/>
            <a:ext cx="3173482" cy="4297680"/>
          </a:xfrm>
        </p:spPr>
        <p:txBody>
          <a:bodyPr anchor="ctr">
            <a:normAutofit/>
          </a:bodyPr>
          <a:lstStyle/>
          <a:p>
            <a:r>
              <a:rPr lang="en-US"/>
              <a:t>Chronic ABSENTEEISM AT GARFIELD,</a:t>
            </a:r>
            <a:br>
              <a:rPr lang="en-US"/>
            </a:br>
            <a:r>
              <a:rPr lang="en-US"/>
              <a:t>An Old Problem IN SERACH OF NEW ANSWERS</a:t>
            </a:r>
          </a:p>
        </p:txBody>
      </p:sp>
      <p:sp>
        <p:nvSpPr>
          <p:cNvPr id="3" name="Content Placeholder 2">
            <a:extLst>
              <a:ext uri="{FF2B5EF4-FFF2-40B4-BE49-F238E27FC236}">
                <a16:creationId xmlns:a16="http://schemas.microsoft.com/office/drawing/2014/main" xmlns="" id="{E4925A51-47D6-415F-A63E-C07877BC9719}"/>
              </a:ext>
            </a:extLst>
          </p:cNvPr>
          <p:cNvSpPr>
            <a:spLocks noGrp="1"/>
          </p:cNvSpPr>
          <p:nvPr>
            <p:ph idx="1"/>
          </p:nvPr>
        </p:nvSpPr>
        <p:spPr>
          <a:xfrm>
            <a:off x="4885151" y="1600199"/>
            <a:ext cx="6169703" cy="4297680"/>
          </a:xfrm>
        </p:spPr>
        <p:txBody>
          <a:bodyPr anchor="ctr">
            <a:normAutofit/>
          </a:bodyPr>
          <a:lstStyle/>
          <a:p>
            <a:pPr marL="0" indent="0">
              <a:buNone/>
            </a:pPr>
            <a:r>
              <a:rPr lang="en-US"/>
              <a:t>Historical Chronic Attendance Data for the last 3 Years</a:t>
            </a:r>
          </a:p>
          <a:p>
            <a:pPr lvl="1"/>
            <a:r>
              <a:rPr lang="en-US"/>
              <a:t>2015 – 2016 – YTD: </a:t>
            </a:r>
            <a:r>
              <a:rPr lang="en-US" b="1">
                <a:solidFill>
                  <a:srgbClr val="FF0000"/>
                </a:solidFill>
              </a:rPr>
              <a:t>18.5% </a:t>
            </a:r>
          </a:p>
          <a:p>
            <a:pPr lvl="1"/>
            <a:r>
              <a:rPr lang="en-US"/>
              <a:t>2016 – 2017  – YTD: </a:t>
            </a:r>
            <a:r>
              <a:rPr lang="en-US" b="1">
                <a:solidFill>
                  <a:srgbClr val="FF0000"/>
                </a:solidFill>
              </a:rPr>
              <a:t>31.3%</a:t>
            </a:r>
          </a:p>
          <a:p>
            <a:pPr lvl="1"/>
            <a:r>
              <a:rPr lang="en-US"/>
              <a:t>2017 – 2018 – YTD: </a:t>
            </a:r>
            <a:r>
              <a:rPr lang="en-US" b="1">
                <a:solidFill>
                  <a:srgbClr val="FF0000"/>
                </a:solidFill>
              </a:rPr>
              <a:t>25.7%</a:t>
            </a:r>
          </a:p>
        </p:txBody>
      </p:sp>
    </p:spTree>
    <p:extLst>
      <p:ext uri="{BB962C8B-B14F-4D97-AF65-F5344CB8AC3E}">
        <p14:creationId xmlns:p14="http://schemas.microsoft.com/office/powerpoint/2010/main" val="407045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9DE36-0A6B-4133-85AB-1009198ECDE4}"/>
              </a:ext>
            </a:extLst>
          </p:cNvPr>
          <p:cNvSpPr>
            <a:spLocks noGrp="1"/>
          </p:cNvSpPr>
          <p:nvPr>
            <p:ph type="title"/>
          </p:nvPr>
        </p:nvSpPr>
        <p:spPr/>
        <p:txBody>
          <a:bodyPr/>
          <a:lstStyle/>
          <a:p>
            <a:r>
              <a:rPr lang="en-US"/>
              <a:t>A HIDDEN EDUCATIONAL CRISIS</a:t>
            </a:r>
          </a:p>
        </p:txBody>
      </p:sp>
      <p:sp>
        <p:nvSpPr>
          <p:cNvPr id="3" name="Content Placeholder 2">
            <a:extLst>
              <a:ext uri="{FF2B5EF4-FFF2-40B4-BE49-F238E27FC236}">
                <a16:creationId xmlns:a16="http://schemas.microsoft.com/office/drawing/2014/main" xmlns="" id="{68F9DE5E-34C3-4CA8-B8E7-C764DDFFA8B6}"/>
              </a:ext>
            </a:extLst>
          </p:cNvPr>
          <p:cNvSpPr>
            <a:spLocks noGrp="1"/>
          </p:cNvSpPr>
          <p:nvPr>
            <p:ph idx="1"/>
          </p:nvPr>
        </p:nvSpPr>
        <p:spPr/>
        <p:txBody>
          <a:bodyPr>
            <a:normAutofit fontScale="85000" lnSpcReduction="20000"/>
          </a:bodyPr>
          <a:lstStyle/>
          <a:p>
            <a:pPr marL="0" indent="0">
              <a:buNone/>
            </a:pPr>
            <a:r>
              <a:rPr lang="en-US"/>
              <a:t>According to Research from  Attendance Works</a:t>
            </a:r>
          </a:p>
          <a:p>
            <a:r>
              <a:rPr lang="en-US"/>
              <a:t>20% of low income kids miss too much school and are more likely to suffer academically.</a:t>
            </a:r>
          </a:p>
          <a:p>
            <a:r>
              <a:rPr lang="en-US"/>
              <a:t>25% of homeless students are chronically absent.</a:t>
            </a:r>
          </a:p>
          <a:p>
            <a:r>
              <a:rPr lang="en-US"/>
              <a:t>40% of transient students miss too much school when families move around to various parts of the city.  </a:t>
            </a:r>
          </a:p>
          <a:p>
            <a:r>
              <a:rPr lang="en-US"/>
              <a:t>Children living in poverty are two to three times more likely to be chronically absent—and face the most harm because their community lacks the resources to make up for the lost learning in school. Students from communities of color as well as those with disabilities are disproportionately affected.</a:t>
            </a:r>
          </a:p>
          <a:p>
            <a:r>
              <a:rPr lang="en-US"/>
              <a:t>While chronic absence presents academic challenges for students not in class, when it reaches high levels in a classroom or school, all students may suffer because the resulting classroom churn hampers teachers’ ability to engage all students and meet their learning needs.</a:t>
            </a:r>
          </a:p>
          <a:p>
            <a:pPr marL="0" indent="0">
              <a:buNone/>
            </a:pPr>
            <a:endParaRPr lang="en-US"/>
          </a:p>
        </p:txBody>
      </p:sp>
    </p:spTree>
    <p:extLst>
      <p:ext uri="{BB962C8B-B14F-4D97-AF65-F5344CB8AC3E}">
        <p14:creationId xmlns:p14="http://schemas.microsoft.com/office/powerpoint/2010/main" val="45624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680A8-937B-408E-88FB-F45DFC24FFC6}"/>
              </a:ext>
            </a:extLst>
          </p:cNvPr>
          <p:cNvSpPr>
            <a:spLocks noGrp="1"/>
          </p:cNvSpPr>
          <p:nvPr>
            <p:ph type="title"/>
          </p:nvPr>
        </p:nvSpPr>
        <p:spPr/>
        <p:txBody>
          <a:bodyPr/>
          <a:lstStyle/>
          <a:p>
            <a:r>
              <a:rPr lang="en-US"/>
              <a:t>Recommendations from the Research</a:t>
            </a:r>
            <a:endParaRPr lang="en-US" err="1"/>
          </a:p>
        </p:txBody>
      </p:sp>
      <p:sp>
        <p:nvSpPr>
          <p:cNvPr id="3" name="Content Placeholder 2">
            <a:extLst>
              <a:ext uri="{FF2B5EF4-FFF2-40B4-BE49-F238E27FC236}">
                <a16:creationId xmlns:a16="http://schemas.microsoft.com/office/drawing/2014/main" xmlns="" id="{DC74FBA2-6789-4139-92DD-C11CD34F11B7}"/>
              </a:ext>
            </a:extLst>
          </p:cNvPr>
          <p:cNvSpPr>
            <a:spLocks noGrp="1"/>
          </p:cNvSpPr>
          <p:nvPr>
            <p:ph idx="1"/>
          </p:nvPr>
        </p:nvSpPr>
        <p:spPr/>
        <p:txBody>
          <a:bodyPr/>
          <a:lstStyle/>
          <a:p>
            <a:r>
              <a:rPr lang="en-US"/>
              <a:t>In order to increase school attendance there has to be a team based approach to tackling the challenges that families and schools face. </a:t>
            </a:r>
          </a:p>
          <a:p>
            <a:r>
              <a:rPr lang="en-US"/>
              <a:t>One person can’t do this work alone.  It has to involve multiple representatives from various stakeholder groups.</a:t>
            </a:r>
          </a:p>
          <a:p>
            <a:r>
              <a:rPr lang="en-US"/>
              <a:t>Policies can help with attendance, but the foundation of improving student attendance begins with </a:t>
            </a:r>
            <a:r>
              <a:rPr lang="en-US" b="1"/>
              <a:t>relationships and changing the mindset of families.</a:t>
            </a:r>
            <a:endParaRPr lang="en-US"/>
          </a:p>
          <a:p>
            <a:r>
              <a:rPr lang="en-US"/>
              <a:t>School attendance is often a manifestation of a greater social challenge.</a:t>
            </a:r>
          </a:p>
          <a:p>
            <a:endParaRPr lang="en-US"/>
          </a:p>
        </p:txBody>
      </p:sp>
    </p:spTree>
    <p:extLst>
      <p:ext uri="{BB962C8B-B14F-4D97-AF65-F5344CB8AC3E}">
        <p14:creationId xmlns:p14="http://schemas.microsoft.com/office/powerpoint/2010/main" val="181721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a:extLst>
              <a:ext uri="{FF2B5EF4-FFF2-40B4-BE49-F238E27FC236}">
                <a16:creationId xmlns:a16="http://schemas.microsoft.com/office/drawing/2014/main" xmlns=""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xmlns=""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977F1E1-2B6F-4BB6-899F-67D8764D83C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31">
            <a:extLst>
              <a:ext uri="{FF2B5EF4-FFF2-40B4-BE49-F238E27FC236}">
                <a16:creationId xmlns:a16="http://schemas.microsoft.com/office/drawing/2014/main" xmlns="" id="{EC17D08F-2133-44A9-B28C-CB29928FA8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0CC36881-E309-4C41-8B5B-203AADC15F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6" name="Picture 35">
            <a:extLst>
              <a:ext uri="{FF2B5EF4-FFF2-40B4-BE49-F238E27FC236}">
                <a16:creationId xmlns:a16="http://schemas.microsoft.com/office/drawing/2014/main" xmlns="" id="{4B61EBEC-D0CA-456C-98A6-EDA1AC9FB0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xmlns="" id="{718A71EB-D327-4458-85FB-26336B2BA01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AED92372-F778-4E96-9E90-4E63BAF3CAD3}"/>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979389" y="482171"/>
            <a:ext cx="7560115" cy="5149101"/>
            <a:chOff x="7463258" y="583365"/>
            <a:chExt cx="7560115" cy="5181928"/>
          </a:xfrm>
        </p:grpSpPr>
        <p:sp>
          <p:nvSpPr>
            <p:cNvPr id="41" name="Rectangle 40">
              <a:extLst>
                <a:ext uri="{FF2B5EF4-FFF2-40B4-BE49-F238E27FC236}">
                  <a16:creationId xmlns:a16="http://schemas.microsoft.com/office/drawing/2014/main" xmlns="" id="{EB4EC089-8B60-43F4-9BF5-1F0B0E398E27}"/>
                </a:ext>
              </a:extLst>
            </p:cNvPr>
            <p:cNvSpPr/>
            <p:nvPr>
              <p:extLst>
                <p:ext uri="{386F3935-93C4-4BCD-93E2-E3B085C9AB24}">
                  <p16:designElem xmlns:p16="http://schemas.microsoft.com/office/powerpoint/2015/main" xmlns=""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1C0BAC91-1725-4E5A-92CE-F5A2EB0661A8}"/>
                </a:ext>
              </a:extLst>
            </p:cNvPr>
            <p:cNvSpPr/>
            <p:nvPr>
              <p:extLst>
                <p:ext uri="{386F3935-93C4-4BCD-93E2-E3B085C9AB24}">
                  <p16:designElem xmlns:p16="http://schemas.microsoft.com/office/powerpoint/2015/main" xmlns=""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xmlns="" id="{84F2C6A8-7D46-49EA-860B-0F0B0208436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5" descr="A close up of text on a white background&#10;&#10;Description generated with high confidence">
            <a:extLst>
              <a:ext uri="{FF2B5EF4-FFF2-40B4-BE49-F238E27FC236}">
                <a16:creationId xmlns:a16="http://schemas.microsoft.com/office/drawing/2014/main" xmlns="" id="{47642931-27EA-47EC-B4E9-EED61A36ACE4}"/>
              </a:ext>
            </a:extLst>
          </p:cNvPr>
          <p:cNvPicPr>
            <a:picLocks noGrp="1" noChangeAspect="1"/>
          </p:cNvPicPr>
          <p:nvPr>
            <p:ph type="pic" idx="1"/>
          </p:nvPr>
        </p:nvPicPr>
        <p:blipFill rotWithShape="1">
          <a:blip r:embed="rId3"/>
          <a:srcRect l="1681" r="1" b="1"/>
          <a:stretch/>
        </p:blipFill>
        <p:spPr>
          <a:xfrm>
            <a:off x="4618374" y="1116345"/>
            <a:ext cx="6282919" cy="3866172"/>
          </a:xfrm>
          <a:prstGeom prst="rect">
            <a:avLst/>
          </a:prstGeom>
        </p:spPr>
      </p:pic>
      <p:sp>
        <p:nvSpPr>
          <p:cNvPr id="2" name="Title 1">
            <a:extLst>
              <a:ext uri="{FF2B5EF4-FFF2-40B4-BE49-F238E27FC236}">
                <a16:creationId xmlns:a16="http://schemas.microsoft.com/office/drawing/2014/main" xmlns="" id="{27D113D8-7582-465B-8209-28CA2A24E23E}"/>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300"/>
              <a:t>What’s the Difference Between Chronic Absence and Truancy?</a:t>
            </a:r>
          </a:p>
          <a:p>
            <a:endParaRPr lang="en-US" sz="2300"/>
          </a:p>
        </p:txBody>
      </p:sp>
      <p:sp>
        <p:nvSpPr>
          <p:cNvPr id="4" name="Text Placeholder 3">
            <a:extLst>
              <a:ext uri="{FF2B5EF4-FFF2-40B4-BE49-F238E27FC236}">
                <a16:creationId xmlns:a16="http://schemas.microsoft.com/office/drawing/2014/main" xmlns="" id="{8306020E-A2CB-442A-B9B8-4CFA2D6C106C}"/>
              </a:ext>
            </a:extLst>
          </p:cNvPr>
          <p:cNvSpPr>
            <a:spLocks noGrp="1"/>
          </p:cNvSpPr>
          <p:nvPr>
            <p:ph type="body" sz="half" idx="2"/>
          </p:nvPr>
        </p:nvSpPr>
        <p:spPr>
          <a:xfrm>
            <a:off x="659302" y="3531204"/>
            <a:ext cx="2823919" cy="1610643"/>
          </a:xfrm>
        </p:spPr>
        <p:txBody>
          <a:bodyPr vert="horz" lIns="91440" tIns="91440" rIns="91440" bIns="91440" rtlCol="0" anchor="t">
            <a:normAutofit/>
          </a:bodyPr>
          <a:lstStyle/>
          <a:p>
            <a:r>
              <a:rPr lang="en-US" sz="1600" cap="all"/>
              <a:t>A Great Misconception</a:t>
            </a:r>
          </a:p>
        </p:txBody>
      </p:sp>
    </p:spTree>
    <p:extLst>
      <p:ext uri="{BB962C8B-B14F-4D97-AF65-F5344CB8AC3E}">
        <p14:creationId xmlns:p14="http://schemas.microsoft.com/office/powerpoint/2010/main" val="32746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8E95A-8E3A-4DD4-B155-D74EE70C6CEA}"/>
              </a:ext>
            </a:extLst>
          </p:cNvPr>
          <p:cNvSpPr>
            <a:spLocks noGrp="1"/>
          </p:cNvSpPr>
          <p:nvPr>
            <p:ph type="title"/>
          </p:nvPr>
        </p:nvSpPr>
        <p:spPr/>
        <p:txBody>
          <a:bodyPr/>
          <a:lstStyle/>
          <a:p>
            <a:r>
              <a:rPr lang="en-US"/>
              <a:t>Proactive APPROACH</a:t>
            </a:r>
          </a:p>
        </p:txBody>
      </p:sp>
      <p:sp>
        <p:nvSpPr>
          <p:cNvPr id="3" name="Content Placeholder 2">
            <a:extLst>
              <a:ext uri="{FF2B5EF4-FFF2-40B4-BE49-F238E27FC236}">
                <a16:creationId xmlns:a16="http://schemas.microsoft.com/office/drawing/2014/main" xmlns="" id="{DACC2D0E-86C0-4CEA-885A-A3996B826F85}"/>
              </a:ext>
            </a:extLst>
          </p:cNvPr>
          <p:cNvSpPr>
            <a:spLocks noGrp="1"/>
          </p:cNvSpPr>
          <p:nvPr>
            <p:ph idx="1"/>
          </p:nvPr>
        </p:nvSpPr>
        <p:spPr/>
        <p:txBody>
          <a:bodyPr/>
          <a:lstStyle/>
          <a:p>
            <a:r>
              <a:rPr lang="en-US" dirty="0">
                <a:hlinkClick r:id="rId3"/>
              </a:rPr>
              <a:t>Garfield Prep's News and Announcements</a:t>
            </a:r>
            <a:endParaRPr lang="en-US" dirty="0"/>
          </a:p>
          <a:p>
            <a:r>
              <a:rPr lang="en-US" dirty="0"/>
              <a:t>Personalized Early Outreach</a:t>
            </a:r>
          </a:p>
          <a:p>
            <a:r>
              <a:rPr lang="en-US" dirty="0"/>
              <a:t>Social Media Campaigns</a:t>
            </a:r>
          </a:p>
          <a:p>
            <a:r>
              <a:rPr lang="en-US" dirty="0"/>
              <a:t>Incentives</a:t>
            </a:r>
          </a:p>
          <a:p>
            <a:r>
              <a:rPr lang="en-US" dirty="0"/>
              <a:t>Address Health Needs</a:t>
            </a:r>
          </a:p>
          <a:p>
            <a:r>
              <a:rPr lang="en-US" dirty="0"/>
              <a:t>Friday Morning Pep Rally </a:t>
            </a:r>
          </a:p>
          <a:p>
            <a:pPr lvl="1"/>
            <a:r>
              <a:rPr lang="en-US" dirty="0"/>
              <a:t>Recognizing Good and Improved Attendance</a:t>
            </a:r>
          </a:p>
        </p:txBody>
      </p:sp>
      <p:pic>
        <p:nvPicPr>
          <p:cNvPr id="4" name="Picture 4">
            <a:hlinkClick r:id="" action="ppaction://media"/>
            <a:extLst>
              <a:ext uri="{FF2B5EF4-FFF2-40B4-BE49-F238E27FC236}">
                <a16:creationId xmlns:a16="http://schemas.microsoft.com/office/drawing/2014/main" xmlns="" id="{1C842616-4904-41E1-8CE8-E2C39843F514}"/>
              </a:ext>
            </a:extLst>
          </p:cNvPr>
          <p:cNvPicPr>
            <a:picLocks noRot="1" noChangeAspect="1"/>
          </p:cNvPicPr>
          <p:nvPr>
            <a:videoFile r:link="rId1"/>
          </p:nvPr>
        </p:nvPicPr>
        <p:blipFill>
          <a:blip r:embed="rId4"/>
          <a:stretch>
            <a:fillRect/>
          </a:stretch>
        </p:blipFill>
        <p:spPr>
          <a:xfrm>
            <a:off x="6858000" y="3034521"/>
            <a:ext cx="4572000" cy="2571750"/>
          </a:xfrm>
          <a:prstGeom prst="rect">
            <a:avLst/>
          </a:prstGeom>
        </p:spPr>
      </p:pic>
    </p:spTree>
    <p:extLst>
      <p:ext uri="{BB962C8B-B14F-4D97-AF65-F5344CB8AC3E}">
        <p14:creationId xmlns:p14="http://schemas.microsoft.com/office/powerpoint/2010/main" val="273190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5A8B7-7850-4B56-ACBC-7E7EA28F0036}"/>
              </a:ext>
            </a:extLst>
          </p:cNvPr>
          <p:cNvSpPr>
            <a:spLocks noGrp="1"/>
          </p:cNvSpPr>
          <p:nvPr>
            <p:ph type="title"/>
          </p:nvPr>
        </p:nvSpPr>
        <p:spPr>
          <a:xfrm>
            <a:off x="1451579" y="804519"/>
            <a:ext cx="9603275" cy="1049235"/>
          </a:xfrm>
        </p:spPr>
        <p:txBody>
          <a:bodyPr>
            <a:normAutofit/>
          </a:bodyPr>
          <a:lstStyle/>
          <a:p>
            <a:r>
              <a:rPr lang="en-US" err="1"/>
              <a:t>TIERed</a:t>
            </a:r>
            <a:r>
              <a:rPr lang="en-US"/>
              <a:t> system of supports for improving attendance</a:t>
            </a:r>
          </a:p>
        </p:txBody>
      </p:sp>
      <p:graphicFrame>
        <p:nvGraphicFramePr>
          <p:cNvPr id="5" name="Content Placeholder 2">
            <a:extLst>
              <a:ext uri="{FF2B5EF4-FFF2-40B4-BE49-F238E27FC236}">
                <a16:creationId xmlns:a16="http://schemas.microsoft.com/office/drawing/2014/main" xmlns="" id="{2C676182-70EB-4067-9872-4F1F357E4B0D}"/>
              </a:ext>
            </a:extLst>
          </p:cNvPr>
          <p:cNvGraphicFramePr>
            <a:graphicFrameLocks noGrp="1"/>
          </p:cNvGraphicFramePr>
          <p:nvPr>
            <p:ph idx="1"/>
            <p:extLst>
              <p:ext uri="{D42A27DB-BD31-4B8C-83A1-F6EECF244321}">
                <p14:modId xmlns:p14="http://schemas.microsoft.com/office/powerpoint/2010/main" val="1746214543"/>
              </p:ext>
            </p:extLst>
          </p:nvPr>
        </p:nvGraphicFramePr>
        <p:xfrm>
          <a:off x="1450975" y="2311680"/>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84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xmlns="" id="{50580FD3-BAF1-4B54-8369-1BB5FBE49584}"/>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390413" y="2012810"/>
            <a:ext cx="3668069" cy="3453535"/>
            <a:chOff x="7807230" y="2012810"/>
            <a:chExt cx="3251252" cy="3459865"/>
          </a:xfrm>
        </p:grpSpPr>
        <p:sp>
          <p:nvSpPr>
            <p:cNvPr id="10" name="Rectangle 9">
              <a:extLst>
                <a:ext uri="{FF2B5EF4-FFF2-40B4-BE49-F238E27FC236}">
                  <a16:creationId xmlns:a16="http://schemas.microsoft.com/office/drawing/2014/main" xmlns="" id="{C179CFAE-C32F-4557-8262-63FF7EDAF2EC}"/>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3955C85-62B6-4B8E-9B82-8C0D232ABE7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screenshot of a cell phone&#10;&#10;Description generated with very high confidence">
            <a:extLst>
              <a:ext uri="{FF2B5EF4-FFF2-40B4-BE49-F238E27FC236}">
                <a16:creationId xmlns:a16="http://schemas.microsoft.com/office/drawing/2014/main" xmlns="" id="{72C63F64-6201-4EE0-8CFB-948631294B88}"/>
              </a:ext>
            </a:extLst>
          </p:cNvPr>
          <p:cNvPicPr>
            <a:picLocks noChangeAspect="1"/>
          </p:cNvPicPr>
          <p:nvPr/>
        </p:nvPicPr>
        <p:blipFill>
          <a:blip r:embed="rId3"/>
          <a:stretch>
            <a:fillRect/>
          </a:stretch>
        </p:blipFill>
        <p:spPr>
          <a:xfrm>
            <a:off x="7554139" y="2480876"/>
            <a:ext cx="3336989" cy="2511083"/>
          </a:xfrm>
          <a:prstGeom prst="rect">
            <a:avLst/>
          </a:prstGeom>
        </p:spPr>
      </p:pic>
      <p:sp>
        <p:nvSpPr>
          <p:cNvPr id="2" name="Title 1">
            <a:extLst>
              <a:ext uri="{FF2B5EF4-FFF2-40B4-BE49-F238E27FC236}">
                <a16:creationId xmlns:a16="http://schemas.microsoft.com/office/drawing/2014/main" xmlns="" id="{9493D36A-147A-4FBD-BC51-A969F65ED27F}"/>
              </a:ext>
            </a:extLst>
          </p:cNvPr>
          <p:cNvSpPr>
            <a:spLocks noGrp="1"/>
          </p:cNvSpPr>
          <p:nvPr>
            <p:ph type="title"/>
          </p:nvPr>
        </p:nvSpPr>
        <p:spPr>
          <a:xfrm>
            <a:off x="1451579" y="804519"/>
            <a:ext cx="9603275" cy="1049235"/>
          </a:xfrm>
        </p:spPr>
        <p:txBody>
          <a:bodyPr>
            <a:normAutofit/>
          </a:bodyPr>
          <a:lstStyle/>
          <a:p>
            <a:r>
              <a:rPr lang="en-US"/>
              <a:t>SCHOOL-WIDE INITIATIVE</a:t>
            </a:r>
          </a:p>
        </p:txBody>
      </p:sp>
      <p:sp>
        <p:nvSpPr>
          <p:cNvPr id="3" name="Content Placeholder 2">
            <a:extLst>
              <a:ext uri="{FF2B5EF4-FFF2-40B4-BE49-F238E27FC236}">
                <a16:creationId xmlns:a16="http://schemas.microsoft.com/office/drawing/2014/main" xmlns="" id="{3BC0D91A-9314-457A-B05C-41695FF296B6}"/>
              </a:ext>
            </a:extLst>
          </p:cNvPr>
          <p:cNvSpPr>
            <a:spLocks noGrp="1"/>
          </p:cNvSpPr>
          <p:nvPr>
            <p:ph idx="1"/>
          </p:nvPr>
        </p:nvSpPr>
        <p:spPr>
          <a:xfrm>
            <a:off x="1451579" y="2015734"/>
            <a:ext cx="5435733" cy="3450613"/>
          </a:xfrm>
        </p:spPr>
        <p:txBody>
          <a:bodyPr>
            <a:normAutofit lnSpcReduction="10000"/>
          </a:bodyPr>
          <a:lstStyle/>
          <a:p>
            <a:pPr>
              <a:lnSpc>
                <a:spcPct val="110000"/>
              </a:lnSpc>
            </a:pPr>
            <a:r>
              <a:rPr lang="en-US" sz="1500" dirty="0"/>
              <a:t>We've Developed Programmatic Responses to our Most Frequent Barriers</a:t>
            </a:r>
          </a:p>
          <a:p>
            <a:pPr lvl="1">
              <a:lnSpc>
                <a:spcPct val="110000"/>
              </a:lnSpc>
            </a:pPr>
            <a:r>
              <a:rPr lang="en-US" sz="1500" dirty="0"/>
              <a:t>Uniform Bank – tops, bottoms, socks and under garments</a:t>
            </a:r>
          </a:p>
          <a:p>
            <a:pPr lvl="1">
              <a:lnSpc>
                <a:spcPct val="110000"/>
              </a:lnSpc>
            </a:pPr>
            <a:r>
              <a:rPr lang="en-US" sz="1500" dirty="0"/>
              <a:t>Blazers for Boys and Girls</a:t>
            </a:r>
          </a:p>
          <a:p>
            <a:pPr lvl="1">
              <a:lnSpc>
                <a:spcPct val="110000"/>
              </a:lnSpc>
            </a:pPr>
            <a:r>
              <a:rPr lang="en-US" sz="1500" dirty="0"/>
              <a:t>Improved Access to Healthcare – Nurse attends all Kid-Talk and </a:t>
            </a:r>
            <a:r>
              <a:rPr lang="en-US" sz="1500" dirty="0" err="1"/>
              <a:t>RtI</a:t>
            </a:r>
            <a:r>
              <a:rPr lang="en-US" sz="1500" dirty="0"/>
              <a:t> Attendance Meetings</a:t>
            </a:r>
          </a:p>
          <a:p>
            <a:pPr lvl="1">
              <a:lnSpc>
                <a:spcPct val="110000"/>
              </a:lnSpc>
            </a:pPr>
            <a:r>
              <a:rPr lang="en-US" sz="1500" dirty="0"/>
              <a:t>Tutoring</a:t>
            </a:r>
          </a:p>
          <a:p>
            <a:pPr lvl="1">
              <a:lnSpc>
                <a:spcPct val="110000"/>
              </a:lnSpc>
            </a:pPr>
            <a:r>
              <a:rPr lang="en-US" sz="1500" dirty="0"/>
              <a:t>Mentoring (B.O.Y.S. and G.I.R.L.S. SEL Groups)</a:t>
            </a:r>
          </a:p>
          <a:p>
            <a:pPr lvl="1">
              <a:lnSpc>
                <a:spcPct val="110000"/>
              </a:lnSpc>
            </a:pPr>
            <a:r>
              <a:rPr lang="en-US" sz="1500" dirty="0"/>
              <a:t>Before and Afterschool Care</a:t>
            </a:r>
          </a:p>
          <a:p>
            <a:pPr lvl="1">
              <a:lnSpc>
                <a:spcPct val="110000"/>
              </a:lnSpc>
            </a:pPr>
            <a:r>
              <a:rPr lang="en-US" sz="1500" dirty="0"/>
              <a:t>(New) Safe Passage</a:t>
            </a:r>
          </a:p>
          <a:p>
            <a:pPr lvl="1">
              <a:lnSpc>
                <a:spcPct val="110000"/>
              </a:lnSpc>
            </a:pPr>
            <a:r>
              <a:rPr lang="en-US" sz="1500" dirty="0"/>
              <a:t>CSC Component of Impact – Our school policy helps us ensure that chronic absence is monitored and </a:t>
            </a:r>
            <a:r>
              <a:rPr lang="en-US" sz="1500" dirty="0" smtClean="0"/>
              <a:t>reinforced</a:t>
            </a:r>
            <a:endParaRPr lang="en-US" sz="1500" dirty="0"/>
          </a:p>
        </p:txBody>
      </p:sp>
    </p:spTree>
    <p:extLst>
      <p:ext uri="{BB962C8B-B14F-4D97-AF65-F5344CB8AC3E}">
        <p14:creationId xmlns:p14="http://schemas.microsoft.com/office/powerpoint/2010/main" val="408609898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Custom</PresentationFormat>
  <Paragraphs>119</Paragraphs>
  <Slides>16</Slides>
  <Notes>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Gallery</vt:lpstr>
      <vt:lpstr>Garfield Prep Academy</vt:lpstr>
      <vt:lpstr>Our School Demographics</vt:lpstr>
      <vt:lpstr>Chronic ABSENTEEISM AT GARFIELD, An Old Problem IN SERACH OF NEW ANSWERS</vt:lpstr>
      <vt:lpstr>A HIDDEN EDUCATIONAL CRISIS</vt:lpstr>
      <vt:lpstr>Recommendations from the Research</vt:lpstr>
      <vt:lpstr>What’s the Difference Between Chronic Absence and Truancy? </vt:lpstr>
      <vt:lpstr>Proactive APPROACH</vt:lpstr>
      <vt:lpstr>TIERed system of supports for improving attendance</vt:lpstr>
      <vt:lpstr>SCHOOL-WIDE INITIATIVE</vt:lpstr>
      <vt:lpstr>Using the data wisely</vt:lpstr>
      <vt:lpstr>Engaging Families  in preventing chronic absence</vt:lpstr>
      <vt:lpstr>Engaging Children in preventing chronic absence</vt:lpstr>
      <vt:lpstr>Meet the A-team</vt:lpstr>
      <vt:lpstr>GOALS</vt:lpstr>
      <vt:lpstr>Teacher Friendly Resource</vt:lpstr>
      <vt:lpstr>QUESTIONS and/or Follow-up      kennard.branch@dc.goV      Roz.williams@dc.gov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Garfield Prep Academy</dc:title>
  <dc:creator>Ballard, Katrina (EOM)</dc:creator>
  <cp:lastModifiedBy>ServUS</cp:lastModifiedBy>
  <cp:revision>2</cp:revision>
  <dcterms:modified xsi:type="dcterms:W3CDTF">2018-04-05T17:11:07Z</dcterms:modified>
</cp:coreProperties>
</file>